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53"/>
  </p:notesMasterIdLst>
  <p:sldIdLst>
    <p:sldId id="256" r:id="rId2"/>
    <p:sldId id="257" r:id="rId3"/>
    <p:sldId id="261" r:id="rId4"/>
    <p:sldId id="262" r:id="rId5"/>
    <p:sldId id="304" r:id="rId6"/>
    <p:sldId id="305" r:id="rId7"/>
    <p:sldId id="306" r:id="rId8"/>
    <p:sldId id="307" r:id="rId9"/>
    <p:sldId id="317" r:id="rId10"/>
    <p:sldId id="323" r:id="rId11"/>
    <p:sldId id="320" r:id="rId12"/>
    <p:sldId id="308" r:id="rId13"/>
    <p:sldId id="310" r:id="rId14"/>
    <p:sldId id="329" r:id="rId15"/>
    <p:sldId id="327" r:id="rId16"/>
    <p:sldId id="311" r:id="rId17"/>
    <p:sldId id="353" r:id="rId18"/>
    <p:sldId id="337" r:id="rId19"/>
    <p:sldId id="364" r:id="rId20"/>
    <p:sldId id="351" r:id="rId21"/>
    <p:sldId id="335" r:id="rId22"/>
    <p:sldId id="336" r:id="rId23"/>
    <p:sldId id="334" r:id="rId24"/>
    <p:sldId id="338" r:id="rId25"/>
    <p:sldId id="340" r:id="rId26"/>
    <p:sldId id="354" r:id="rId27"/>
    <p:sldId id="341" r:id="rId28"/>
    <p:sldId id="339" r:id="rId29"/>
    <p:sldId id="343" r:id="rId30"/>
    <p:sldId id="355" r:id="rId31"/>
    <p:sldId id="344" r:id="rId32"/>
    <p:sldId id="345" r:id="rId33"/>
    <p:sldId id="356" r:id="rId34"/>
    <p:sldId id="346" r:id="rId35"/>
    <p:sldId id="357" r:id="rId36"/>
    <p:sldId id="347" r:id="rId37"/>
    <p:sldId id="360" r:id="rId38"/>
    <p:sldId id="362" r:id="rId39"/>
    <p:sldId id="363" r:id="rId40"/>
    <p:sldId id="331" r:id="rId41"/>
    <p:sldId id="361" r:id="rId42"/>
    <p:sldId id="358" r:id="rId43"/>
    <p:sldId id="348" r:id="rId44"/>
    <p:sldId id="359" r:id="rId45"/>
    <p:sldId id="328" r:id="rId46"/>
    <p:sldId id="350" r:id="rId47"/>
    <p:sldId id="313" r:id="rId48"/>
    <p:sldId id="315" r:id="rId49"/>
    <p:sldId id="316" r:id="rId50"/>
    <p:sldId id="349" r:id="rId51"/>
    <p:sldId id="333" r:id="rId52"/>
  </p:sldIdLst>
  <p:sldSz cx="9144000" cy="5143500" type="screen16x9"/>
  <p:notesSz cx="6858000" cy="9144000"/>
  <p:embeddedFontLst>
    <p:embeddedFont>
      <p:font typeface="Arvo" panose="020B0604020202020204" charset="0"/>
      <p:regular r:id="rId54"/>
      <p:bold r:id="rId55"/>
      <p:italic r:id="rId56"/>
      <p:boldItalic r:id="rId57"/>
    </p:embeddedFont>
    <p:embeddedFont>
      <p:font typeface="Bodoni" panose="020B0604020202020204" charset="0"/>
      <p:regular r:id="rId58"/>
      <p:bold r:id="rId59"/>
      <p:italic r:id="rId60"/>
      <p:boldItalic r:id="rId61"/>
    </p:embeddedFont>
    <p:embeddedFont>
      <p:font typeface="Consolas" panose="020B0609020204030204" pitchFamily="49" charset="0"/>
      <p:regular r:id="rId62"/>
      <p:bold r:id="rId63"/>
      <p:italic r:id="rId64"/>
      <p:boldItalic r:id="rId65"/>
    </p:embeddedFont>
    <p:embeddedFont>
      <p:font typeface="Ubuntu" panose="020B0604020202020204" charset="0"/>
      <p:regular r:id="rId66"/>
      <p:bold r:id="rId67"/>
      <p:italic r:id="rId68"/>
      <p:boldItalic r:id="rId69"/>
    </p:embeddedFont>
    <p:embeddedFont>
      <p:font typeface="Ubuntu Light" panose="020B0604020202020204" charset="0"/>
      <p:regular r:id="rId70"/>
      <p:bold r:id="rId71"/>
      <p:italic r:id="rId72"/>
      <p:boldItalic r:id="rId7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ção Predefinida" id="{C03ECA22-11A2-4327-B820-097A496F3E32}">
          <p14:sldIdLst>
            <p14:sldId id="256"/>
            <p14:sldId id="257"/>
          </p14:sldIdLst>
        </p14:section>
        <p14:section name="Intrudução" id="{CC64EA0E-182A-4FB0-B9D7-BC47B1613E07}">
          <p14:sldIdLst>
            <p14:sldId id="261"/>
            <p14:sldId id="262"/>
            <p14:sldId id="304"/>
            <p14:sldId id="305"/>
            <p14:sldId id="306"/>
          </p14:sldIdLst>
        </p14:section>
        <p14:section name="Mockup" id="{DA1AFCCF-3373-4EC3-8182-9CFC0BFCFC01}">
          <p14:sldIdLst>
            <p14:sldId id="307"/>
            <p14:sldId id="317"/>
            <p14:sldId id="323"/>
          </p14:sldIdLst>
        </p14:section>
        <p14:section name="mockup inicial" id="{B141E28A-5EF2-4778-879A-3E915D77CEC3}">
          <p14:sldIdLst>
            <p14:sldId id="320"/>
            <p14:sldId id="308"/>
            <p14:sldId id="310"/>
            <p14:sldId id="329"/>
            <p14:sldId id="327"/>
            <p14:sldId id="311"/>
          </p14:sldIdLst>
        </p14:section>
        <p14:section name="Trabalho final" id="{A8BD74EC-A605-4EFD-9886-05D705CC02BE}">
          <p14:sldIdLst>
            <p14:sldId id="353"/>
            <p14:sldId id="337"/>
            <p14:sldId id="364"/>
            <p14:sldId id="351"/>
            <p14:sldId id="335"/>
            <p14:sldId id="336"/>
            <p14:sldId id="334"/>
            <p14:sldId id="338"/>
            <p14:sldId id="340"/>
            <p14:sldId id="354"/>
            <p14:sldId id="341"/>
            <p14:sldId id="339"/>
            <p14:sldId id="343"/>
            <p14:sldId id="355"/>
            <p14:sldId id="344"/>
            <p14:sldId id="345"/>
            <p14:sldId id="356"/>
            <p14:sldId id="346"/>
            <p14:sldId id="357"/>
            <p14:sldId id="347"/>
            <p14:sldId id="360"/>
            <p14:sldId id="362"/>
            <p14:sldId id="363"/>
            <p14:sldId id="331"/>
            <p14:sldId id="361"/>
            <p14:sldId id="358"/>
            <p14:sldId id="348"/>
            <p14:sldId id="359"/>
            <p14:sldId id="328"/>
            <p14:sldId id="350"/>
          </p14:sldIdLst>
        </p14:section>
        <p14:section name="APIs e Libs" id="{1AEA1FDE-FF61-4B80-AF2B-CCE88D10F068}">
          <p14:sldIdLst>
            <p14:sldId id="313"/>
            <p14:sldId id="315"/>
            <p14:sldId id="316"/>
            <p14:sldId id="349"/>
            <p14:sldId id="33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ECEC"/>
    <a:srgbClr val="F1FAEE"/>
    <a:srgbClr val="1D3557"/>
    <a:srgbClr val="457B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674507-68AD-4DBE-8052-5916A3F7ADA1}">
  <a:tblStyle styleId="{70674507-68AD-4DBE-8052-5916A3F7AD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7ED354-30C1-4B7F-87A9-BD97E8EFBEA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226" y="-221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font" Target="fonts/font17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1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8836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1124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08090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0021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002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35372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89971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36575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4696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8080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1765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0809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0113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6989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" type="secHead">
  <p:cSld name="SECTION_HEADER">
    <p:bg>
      <p:bgPr>
        <a:solidFill>
          <a:srgbClr val="FFFFFF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w="3810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7" hasCustomPrompt="1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8" hasCustomPrompt="1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9" hasCustomPrompt="1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6" r:id="rId4"/>
    <p:sldLayoutId id="2147483662" r:id="rId5"/>
    <p:sldLayoutId id="2147483665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aginas.fe.up.pt/~up201504257/siem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1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fletjs.com/" TargetMode="External"/><Relationship Id="rId7" Type="http://schemas.openxmlformats.org/officeDocument/2006/relationships/hyperlink" Target="https://colorhunt.co/palette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michalsnik.github.io/aos/" TargetMode="External"/><Relationship Id="rId5" Type="http://schemas.openxmlformats.org/officeDocument/2006/relationships/hyperlink" Target="https://fonts.google.com/" TargetMode="External"/><Relationship Id="rId4" Type="http://schemas.openxmlformats.org/officeDocument/2006/relationships/hyperlink" Target="https://fontawesome.com/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ctrTitle"/>
          </p:nvPr>
        </p:nvSpPr>
        <p:spPr>
          <a:xfrm>
            <a:off x="1605012" y="135483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ExplicaFeup</a:t>
            </a:r>
            <a:endParaRPr i="1" dirty="0">
              <a:solidFill>
                <a:srgbClr val="434343"/>
              </a:solidFill>
            </a:endParaRPr>
          </a:p>
        </p:txBody>
      </p:sp>
      <p:sp>
        <p:nvSpPr>
          <p:cNvPr id="4" name="Google Shape;193;p32">
            <a:extLst>
              <a:ext uri="{FF2B5EF4-FFF2-40B4-BE49-F238E27FC236}">
                <a16:creationId xmlns:a16="http://schemas.microsoft.com/office/drawing/2014/main" id="{6C658C69-C1FD-47A5-B37A-E6276A524A1D}"/>
              </a:ext>
            </a:extLst>
          </p:cNvPr>
          <p:cNvSpPr txBox="1">
            <a:spLocks/>
          </p:cNvSpPr>
          <p:nvPr/>
        </p:nvSpPr>
        <p:spPr>
          <a:xfrm>
            <a:off x="1605012" y="2438160"/>
            <a:ext cx="6157800" cy="8757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Ubuntu"/>
              <a:buNone/>
              <a:defRPr sz="36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algn="ctr">
              <a:lnSpc>
                <a:spcPct val="115000"/>
              </a:lnSpc>
              <a:buSzPts val="1100"/>
              <a:buFont typeface="Arial"/>
              <a:buNone/>
            </a:pPr>
            <a:r>
              <a:rPr lang="en-US" sz="1800" dirty="0"/>
              <a:t>Fábio Morais – up201504257</a:t>
            </a:r>
            <a:endParaRPr lang="en-US" sz="1800" i="1" dirty="0">
              <a:solidFill>
                <a:srgbClr val="434343"/>
              </a:solidFill>
            </a:endParaRPr>
          </a:p>
        </p:txBody>
      </p:sp>
      <p:sp>
        <p:nvSpPr>
          <p:cNvPr id="3" name="Google Shape;193;p32">
            <a:extLst>
              <a:ext uri="{FF2B5EF4-FFF2-40B4-BE49-F238E27FC236}">
                <a16:creationId xmlns:a16="http://schemas.microsoft.com/office/drawing/2014/main" id="{96B1563D-27C5-4137-A782-4B2B1E490CB2}"/>
              </a:ext>
            </a:extLst>
          </p:cNvPr>
          <p:cNvSpPr txBox="1">
            <a:spLocks/>
          </p:cNvSpPr>
          <p:nvPr/>
        </p:nvSpPr>
        <p:spPr>
          <a:xfrm>
            <a:off x="696250" y="3751710"/>
            <a:ext cx="8447750" cy="8757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Ubuntu"/>
              <a:buNone/>
              <a:defRPr sz="36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algn="r">
              <a:lnSpc>
                <a:spcPct val="115000"/>
              </a:lnSpc>
              <a:buSzPts val="1100"/>
              <a:buFont typeface="Arial"/>
              <a:buNone/>
            </a:pPr>
            <a:r>
              <a:rPr lang="en-US" sz="1800" dirty="0"/>
              <a:t>1.º </a:t>
            </a:r>
            <a:r>
              <a:rPr lang="pt-PT" sz="1800" dirty="0"/>
              <a:t>trabalho</a:t>
            </a:r>
            <a:r>
              <a:rPr lang="en-US" sz="1800" dirty="0"/>
              <a:t> </a:t>
            </a:r>
            <a:r>
              <a:rPr lang="pt-PT" sz="1800" dirty="0"/>
              <a:t>prático</a:t>
            </a:r>
          </a:p>
          <a:p>
            <a:pPr algn="r">
              <a:lnSpc>
                <a:spcPct val="115000"/>
              </a:lnSpc>
              <a:buSzPts val="1100"/>
              <a:buFont typeface="Arial"/>
              <a:buNone/>
            </a:pPr>
            <a:r>
              <a:rPr lang="en-US" sz="1800" dirty="0"/>
              <a:t>SIEM 2020/2021</a:t>
            </a:r>
            <a:endParaRPr lang="en-US" sz="1800" i="1" dirty="0">
              <a:solidFill>
                <a:srgbClr val="434343"/>
              </a:solidFill>
            </a:endParaRPr>
          </a:p>
        </p:txBody>
      </p:sp>
      <p:pic>
        <p:nvPicPr>
          <p:cNvPr id="10" name="Imagem 9" descr="Uma imagem com basquetebol, jogo, mesa, computador&#10;&#10;Descrição gerada automaticamente">
            <a:extLst>
              <a:ext uri="{FF2B5EF4-FFF2-40B4-BE49-F238E27FC236}">
                <a16:creationId xmlns:a16="http://schemas.microsoft.com/office/drawing/2014/main" id="{78EFD6A5-F819-4D06-9EC8-E4BF8EB21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252" y="390444"/>
            <a:ext cx="705760" cy="726518"/>
          </a:xfrm>
          <a:prstGeom prst="rect">
            <a:avLst/>
          </a:prstGeom>
        </p:spPr>
      </p:pic>
      <p:sp>
        <p:nvSpPr>
          <p:cNvPr id="2" name="Google Shape;193;p32">
            <a:extLst>
              <a:ext uri="{FF2B5EF4-FFF2-40B4-BE49-F238E27FC236}">
                <a16:creationId xmlns:a16="http://schemas.microsoft.com/office/drawing/2014/main" id="{0D348158-3BFE-433F-B666-51B71F325298}"/>
              </a:ext>
            </a:extLst>
          </p:cNvPr>
          <p:cNvSpPr txBox="1">
            <a:spLocks/>
          </p:cNvSpPr>
          <p:nvPr/>
        </p:nvSpPr>
        <p:spPr>
          <a:xfrm>
            <a:off x="1605012" y="3094935"/>
            <a:ext cx="6157800" cy="8757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Ubuntu"/>
              <a:buNone/>
              <a:defRPr sz="36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algn="ctr">
              <a:lnSpc>
                <a:spcPct val="115000"/>
              </a:lnSpc>
              <a:buSzPts val="1100"/>
              <a:buFont typeface="Arial"/>
              <a:buNone/>
            </a:pPr>
            <a:r>
              <a:rPr lang="en-US" sz="1200" b="0" dirty="0">
                <a:hlinkClick r:id="rId4"/>
              </a:rPr>
              <a:t>paginas.fe.up.pt/~up201504257/</a:t>
            </a:r>
            <a:r>
              <a:rPr lang="en-US" sz="1200" b="0" dirty="0" err="1">
                <a:hlinkClick r:id="rId4"/>
              </a:rPr>
              <a:t>siem</a:t>
            </a:r>
            <a:endParaRPr lang="en-US" sz="1200" b="0" i="1" dirty="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3220573" y="1354541"/>
            <a:ext cx="2743197" cy="15420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rgbClr val="999999"/>
                </a:solidFill>
              </a:rPr>
              <a:t>Container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b="1" dirty="0">
              <a:solidFill>
                <a:srgbClr val="999999"/>
              </a:solidFill>
            </a:endParaRPr>
          </a:p>
          <a:p>
            <a:pPr algn="l"/>
            <a:r>
              <a:rPr lang="en-US" dirty="0"/>
              <a:t>  background-color: </a:t>
            </a:r>
            <a:r>
              <a:rPr lang="en-US" b="1" dirty="0"/>
              <a:t>none;</a:t>
            </a:r>
          </a:p>
          <a:p>
            <a:pPr algn="l"/>
            <a:r>
              <a:rPr lang="en-US" dirty="0"/>
              <a:t>  padding: </a:t>
            </a:r>
            <a:r>
              <a:rPr lang="en-US" b="1" dirty="0"/>
              <a:t>10px;</a:t>
            </a:r>
          </a:p>
          <a:p>
            <a:pPr algn="l"/>
            <a:r>
              <a:rPr lang="en-US" dirty="0"/>
              <a:t>  width: </a:t>
            </a:r>
            <a:r>
              <a:rPr lang="en-US" b="1" dirty="0"/>
              <a:t>80%;</a:t>
            </a:r>
          </a:p>
          <a:p>
            <a:pPr algn="l"/>
            <a:r>
              <a:rPr lang="en-US" dirty="0"/>
              <a:t>  margin: </a:t>
            </a:r>
            <a:r>
              <a:rPr lang="en-US" b="1" dirty="0"/>
              <a:t>auto;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>
              <a:solidFill>
                <a:srgbClr val="999999"/>
              </a:solidFill>
            </a:endParaRP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Mockup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10</a:t>
            </a:fld>
            <a:endParaRPr dirty="0"/>
          </a:p>
        </p:txBody>
      </p:sp>
      <p:sp>
        <p:nvSpPr>
          <p:cNvPr id="5" name="Google Shape;243;p38">
            <a:extLst>
              <a:ext uri="{FF2B5EF4-FFF2-40B4-BE49-F238E27FC236}">
                <a16:creationId xmlns:a16="http://schemas.microsoft.com/office/drawing/2014/main" id="{46A56723-E5B1-4DE8-8FA5-F44068ED0F4E}"/>
              </a:ext>
            </a:extLst>
          </p:cNvPr>
          <p:cNvSpPr txBox="1">
            <a:spLocks/>
          </p:cNvSpPr>
          <p:nvPr/>
        </p:nvSpPr>
        <p:spPr>
          <a:xfrm>
            <a:off x="1327151" y="3054272"/>
            <a:ext cx="3078200" cy="154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pt-PT" b="1" dirty="0">
                <a:solidFill>
                  <a:srgbClr val="999999"/>
                </a:solidFill>
              </a:rPr>
              <a:t>H1, h2, h3, h4, h5, h6</a:t>
            </a:r>
          </a:p>
          <a:p>
            <a:pPr marL="0" indent="0">
              <a:buFont typeface="Ubuntu Light"/>
              <a:buNone/>
            </a:pPr>
            <a:endParaRPr lang="pt-PT" b="1" dirty="0">
              <a:solidFill>
                <a:srgbClr val="999999"/>
              </a:solidFill>
            </a:endParaRPr>
          </a:p>
          <a:p>
            <a:pPr algn="l"/>
            <a:r>
              <a:rPr lang="en-US" dirty="0"/>
              <a:t>Text-align: </a:t>
            </a:r>
            <a:r>
              <a:rPr lang="en-US" b="1" dirty="0"/>
              <a:t>center;</a:t>
            </a:r>
          </a:p>
          <a:p>
            <a:pPr algn="l"/>
            <a:r>
              <a:rPr lang="en-US" dirty="0"/>
              <a:t>Font-family: </a:t>
            </a:r>
            <a:r>
              <a:rPr lang="en-US" b="1" dirty="0"/>
              <a:t>“Open Sans”;</a:t>
            </a:r>
          </a:p>
          <a:p>
            <a:pPr algn="l"/>
            <a:r>
              <a:rPr lang="en-US" dirty="0"/>
              <a:t>Color: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1" dirty="0">
                <a:solidFill>
                  <a:srgbClr val="457B9D"/>
                </a:solidFill>
              </a:rPr>
              <a:t>#457B9D</a:t>
            </a:r>
            <a:r>
              <a:rPr lang="en-US" b="1" dirty="0"/>
              <a:t>;  OU</a:t>
            </a:r>
          </a:p>
          <a:p>
            <a:pPr algn="l"/>
            <a:r>
              <a:rPr lang="en-US" dirty="0"/>
              <a:t>Color: 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pt-PT" b="1" dirty="0">
                <a:solidFill>
                  <a:srgbClr val="F1FAEE"/>
                </a:solidFill>
                <a:highlight>
                  <a:srgbClr val="000000"/>
                </a:highlight>
              </a:rPr>
              <a:t>#F1FAEE </a:t>
            </a:r>
            <a:r>
              <a:rPr lang="en-US" dirty="0">
                <a:solidFill>
                  <a:srgbClr val="999999"/>
                </a:solidFill>
              </a:rPr>
              <a:t>;</a:t>
            </a:r>
            <a:endParaRPr lang="en-US" dirty="0"/>
          </a:p>
          <a:p>
            <a:pPr marL="0" indent="0">
              <a:buFont typeface="Ubuntu Light"/>
              <a:buNone/>
            </a:pPr>
            <a:endParaRPr lang="pt-PT" dirty="0">
              <a:solidFill>
                <a:srgbClr val="999999"/>
              </a:solidFill>
            </a:endParaRPr>
          </a:p>
        </p:txBody>
      </p:sp>
      <p:sp>
        <p:nvSpPr>
          <p:cNvPr id="2" name="Google Shape;243;p38">
            <a:extLst>
              <a:ext uri="{FF2B5EF4-FFF2-40B4-BE49-F238E27FC236}">
                <a16:creationId xmlns:a16="http://schemas.microsoft.com/office/drawing/2014/main" id="{91963C1D-CF45-407B-BE02-E0470E1A0150}"/>
              </a:ext>
            </a:extLst>
          </p:cNvPr>
          <p:cNvSpPr txBox="1">
            <a:spLocks/>
          </p:cNvSpPr>
          <p:nvPr/>
        </p:nvSpPr>
        <p:spPr>
          <a:xfrm>
            <a:off x="4738650" y="3054272"/>
            <a:ext cx="3078200" cy="154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pt-PT" b="1" dirty="0">
                <a:solidFill>
                  <a:srgbClr val="999999"/>
                </a:solidFill>
              </a:rPr>
              <a:t>p</a:t>
            </a:r>
          </a:p>
          <a:p>
            <a:pPr marL="0" indent="0">
              <a:buFont typeface="Ubuntu Light"/>
              <a:buNone/>
            </a:pPr>
            <a:endParaRPr lang="pt-PT" b="1" dirty="0">
              <a:solidFill>
                <a:srgbClr val="999999"/>
              </a:solidFill>
            </a:endParaRPr>
          </a:p>
          <a:p>
            <a:pPr algn="l"/>
            <a:r>
              <a:rPr lang="en-US" dirty="0"/>
              <a:t>Font-family: </a:t>
            </a:r>
            <a:r>
              <a:rPr lang="en-US" b="1" dirty="0"/>
              <a:t>“Roboto”;</a:t>
            </a:r>
          </a:p>
          <a:p>
            <a:pPr algn="l"/>
            <a:r>
              <a:rPr lang="en-US" dirty="0"/>
              <a:t>Color: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1" dirty="0">
                <a:solidFill>
                  <a:srgbClr val="1D3557"/>
                </a:solidFill>
              </a:rPr>
              <a:t>#1D3557</a:t>
            </a:r>
            <a:r>
              <a:rPr lang="en-US" b="1" dirty="0"/>
              <a:t>;  OU</a:t>
            </a:r>
          </a:p>
          <a:p>
            <a:pPr algn="l"/>
            <a:r>
              <a:rPr lang="en-US" dirty="0"/>
              <a:t>Color: 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pt-PT" b="1" dirty="0">
                <a:solidFill>
                  <a:srgbClr val="F1FAEE"/>
                </a:solidFill>
                <a:highlight>
                  <a:srgbClr val="000000"/>
                </a:highlight>
              </a:rPr>
              <a:t>#F1FAEE  </a:t>
            </a:r>
            <a:r>
              <a:rPr lang="pt-PT" b="1" dirty="0">
                <a:solidFill>
                  <a:schemeClr val="tx1"/>
                </a:solidFill>
              </a:rPr>
              <a:t>;</a:t>
            </a:r>
            <a:endParaRPr lang="en-US" dirty="0">
              <a:solidFill>
                <a:schemeClr val="tx1"/>
              </a:solidFill>
            </a:endParaRPr>
          </a:p>
          <a:p>
            <a:pPr marL="139700" indent="0" algn="l">
              <a:buNone/>
            </a:pPr>
            <a:endParaRPr lang="en-US" b="1" dirty="0"/>
          </a:p>
          <a:p>
            <a:pPr marL="0" indent="0">
              <a:buFont typeface="Ubuntu Light"/>
              <a:buNone/>
            </a:pPr>
            <a:endParaRPr lang="pt-PT" dirty="0">
              <a:solidFill>
                <a:srgbClr val="999999"/>
              </a:solidFill>
            </a:endParaRPr>
          </a:p>
        </p:txBody>
      </p:sp>
      <p:cxnSp>
        <p:nvCxnSpPr>
          <p:cNvPr id="3" name="Google Shape;252;p39">
            <a:extLst>
              <a:ext uri="{FF2B5EF4-FFF2-40B4-BE49-F238E27FC236}">
                <a16:creationId xmlns:a16="http://schemas.microsoft.com/office/drawing/2014/main" id="{C1884221-E29C-4475-84E1-8D196DDB839C}"/>
              </a:ext>
            </a:extLst>
          </p:cNvPr>
          <p:cNvCxnSpPr>
            <a:cxnSpLocks/>
          </p:cNvCxnSpPr>
          <p:nvPr/>
        </p:nvCxnSpPr>
        <p:spPr>
          <a:xfrm>
            <a:off x="4572000" y="3441700"/>
            <a:ext cx="0" cy="718604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94317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1633500" y="1343372"/>
            <a:ext cx="5877000" cy="3342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Estas </a:t>
            </a:r>
            <a:r>
              <a:rPr lang="pt-PT" dirty="0" err="1">
                <a:solidFill>
                  <a:srgbClr val="999999"/>
                </a:solidFill>
              </a:rPr>
              <a:t>Mockups</a:t>
            </a:r>
            <a:r>
              <a:rPr lang="pt-PT" dirty="0">
                <a:solidFill>
                  <a:srgbClr val="999999"/>
                </a:solidFill>
              </a:rPr>
              <a:t> foram realizadas com a ferramenta </a:t>
            </a:r>
            <a:r>
              <a:rPr lang="pt-PT" b="1" dirty="0">
                <a:solidFill>
                  <a:srgbClr val="999999"/>
                </a:solidFill>
              </a:rPr>
              <a:t>“</a:t>
            </a:r>
            <a:r>
              <a:rPr lang="pt-PT" b="1" dirty="0" err="1">
                <a:solidFill>
                  <a:srgbClr val="999999"/>
                </a:solidFill>
              </a:rPr>
              <a:t>wireframepro</a:t>
            </a:r>
            <a:r>
              <a:rPr lang="pt-PT" b="1" dirty="0">
                <a:solidFill>
                  <a:srgbClr val="999999"/>
                </a:solidFill>
              </a:rPr>
              <a:t>”</a:t>
            </a:r>
            <a:r>
              <a:rPr lang="pt-PT" dirty="0">
                <a:solidFill>
                  <a:srgbClr val="999999"/>
                </a:solidFill>
              </a:rPr>
              <a:t> , nesta </a:t>
            </a:r>
            <a:r>
              <a:rPr lang="pt-PT" dirty="0" err="1">
                <a:solidFill>
                  <a:srgbClr val="999999"/>
                </a:solidFill>
              </a:rPr>
              <a:t>Mockup</a:t>
            </a:r>
            <a:r>
              <a:rPr lang="pt-PT" dirty="0">
                <a:solidFill>
                  <a:srgbClr val="999999"/>
                </a:solidFill>
              </a:rPr>
              <a:t>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285750" indent="-285750" algn="l"/>
            <a:r>
              <a:rPr lang="pt-PT" dirty="0">
                <a:solidFill>
                  <a:srgbClr val="999999"/>
                </a:solidFill>
              </a:rPr>
              <a:t>Não irá ter os tamanhos à escala;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342900" indent="-342900" algn="l"/>
            <a:r>
              <a:rPr lang="pt-PT" dirty="0">
                <a:solidFill>
                  <a:srgbClr val="999999"/>
                </a:solidFill>
              </a:rPr>
              <a:t>Não irá ter algumas imagens por ainda ser algo que irei pensar melhor;</a:t>
            </a:r>
          </a:p>
          <a:p>
            <a:pPr marL="0" indent="0" algn="l"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342900" indent="-342900" algn="l"/>
            <a:r>
              <a:rPr lang="pt-PT" dirty="0">
                <a:solidFill>
                  <a:srgbClr val="999999"/>
                </a:solidFill>
              </a:rPr>
              <a:t>Não terá as cores corretas, assim como o fundo de imagem, que posteriormente deverei analisar a melhor opção;</a:t>
            </a:r>
          </a:p>
          <a:p>
            <a:pPr marL="342900" indent="-342900" algn="l"/>
            <a:endParaRPr lang="pt-PT" dirty="0">
              <a:solidFill>
                <a:srgbClr val="999999"/>
              </a:solidFill>
            </a:endParaRPr>
          </a:p>
          <a:p>
            <a:pPr marL="342900" indent="-342900" algn="l"/>
            <a:r>
              <a:rPr lang="pt-PT" b="1" dirty="0">
                <a:solidFill>
                  <a:srgbClr val="999999"/>
                </a:solidFill>
              </a:rPr>
              <a:t>Container</a:t>
            </a:r>
            <a:r>
              <a:rPr lang="pt-PT" dirty="0">
                <a:solidFill>
                  <a:srgbClr val="999999"/>
                </a:solidFill>
              </a:rPr>
              <a:t>: será usado em todos os novos tópicos abertos, em que todo o conteúdo ocupará apenas 80% de largura do website.</a:t>
            </a:r>
          </a:p>
          <a:p>
            <a:pPr marL="342900" indent="-342900" algn="l"/>
            <a:endParaRPr lang="pt-PT" dirty="0">
              <a:solidFill>
                <a:srgbClr val="999999"/>
              </a:solidFill>
            </a:endParaRPr>
          </a:p>
          <a:p>
            <a:pPr marL="0" indent="0">
              <a:buNone/>
            </a:pPr>
            <a:r>
              <a:rPr lang="pt-PT" sz="1200" b="1" i="1" dirty="0">
                <a:solidFill>
                  <a:srgbClr val="999999"/>
                </a:solidFill>
              </a:rPr>
              <a:t>Os valores de propriedades em falta significa que ainda não estão definidos</a:t>
            </a: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Mockup Inicial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4465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8CBC3650-582C-45C8-8CC1-4EA5BF45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</p:spPr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endParaRPr lang="en-US" dirty="0"/>
          </a:p>
        </p:txBody>
      </p:sp>
      <p:pic>
        <p:nvPicPr>
          <p:cNvPr id="6" name="Imagem 5" descr="Uma imagem com captura de ecrã, interior, portátil, computador&#10;&#10;Descrição gerada automaticamente">
            <a:extLst>
              <a:ext uri="{FF2B5EF4-FFF2-40B4-BE49-F238E27FC236}">
                <a16:creationId xmlns:a16="http://schemas.microsoft.com/office/drawing/2014/main" id="{66B5FF82-8057-41FA-BE7E-A029FD453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15" y="1360393"/>
            <a:ext cx="3448914" cy="2422713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C7452528-EED6-450C-9644-26A82F0D8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677" y="2055157"/>
            <a:ext cx="3774441" cy="242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710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Somos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8BF364A-6CE1-47E3-AF65-BCCABE0034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69" t="343" r="4191" b="57750"/>
          <a:stretch/>
        </p:blipFill>
        <p:spPr>
          <a:xfrm>
            <a:off x="750445" y="1421572"/>
            <a:ext cx="3922178" cy="2027599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EB08419D-B79E-4A1B-A632-67AC9F570146}"/>
              </a:ext>
            </a:extLst>
          </p:cNvPr>
          <p:cNvSpPr/>
          <p:nvPr/>
        </p:nvSpPr>
        <p:spPr>
          <a:xfrm>
            <a:off x="5054600" y="1628775"/>
            <a:ext cx="444500" cy="187325"/>
          </a:xfrm>
          <a:prstGeom prst="rect">
            <a:avLst/>
          </a:prstGeom>
          <a:solidFill>
            <a:srgbClr val="81ECEC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9660BC4-D4AA-44CC-947A-A61F896D7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11" t="41575" r="3858" b="8171"/>
          <a:stretch/>
        </p:blipFill>
        <p:spPr>
          <a:xfrm>
            <a:off x="5030626" y="2235119"/>
            <a:ext cx="3362929" cy="202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584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Horário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652CB27-C769-41ED-9013-F1CF029B6E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5" r="3818" b="9630"/>
          <a:stretch/>
        </p:blipFill>
        <p:spPr>
          <a:xfrm>
            <a:off x="2882900" y="1367633"/>
            <a:ext cx="3207410" cy="3147217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C2CB39CC-2291-461D-A5FD-412065C9CCA9}"/>
              </a:ext>
            </a:extLst>
          </p:cNvPr>
          <p:cNvSpPr/>
          <p:nvPr/>
        </p:nvSpPr>
        <p:spPr>
          <a:xfrm>
            <a:off x="5086350" y="1489076"/>
            <a:ext cx="247650" cy="101600"/>
          </a:xfrm>
          <a:prstGeom prst="rect">
            <a:avLst/>
          </a:prstGeom>
          <a:solidFill>
            <a:srgbClr val="81ECEC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326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Cursos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924FA06-CE5D-4B0E-8673-53A37DA8B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7" t="1134" r="3953" b="10212"/>
          <a:stretch/>
        </p:blipFill>
        <p:spPr>
          <a:xfrm>
            <a:off x="2984500" y="1384299"/>
            <a:ext cx="3024452" cy="3193775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1FF0E5C-F9BD-48BB-9355-F704617D1F86}"/>
              </a:ext>
            </a:extLst>
          </p:cNvPr>
          <p:cNvSpPr/>
          <p:nvPr/>
        </p:nvSpPr>
        <p:spPr>
          <a:xfrm>
            <a:off x="5368924" y="1470026"/>
            <a:ext cx="219075" cy="98424"/>
          </a:xfrm>
          <a:prstGeom prst="rect">
            <a:avLst/>
          </a:prstGeom>
          <a:solidFill>
            <a:srgbClr val="81ECEC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10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Contactos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22CB8F3-D840-420F-8E8F-6B3FF01AA2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19" r="3639" b="53526"/>
          <a:stretch/>
        </p:blipFill>
        <p:spPr>
          <a:xfrm>
            <a:off x="617474" y="1587218"/>
            <a:ext cx="3558547" cy="1969063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182A8E39-C4A7-49C2-A1CF-C3781CF341CD}"/>
              </a:ext>
            </a:extLst>
          </p:cNvPr>
          <p:cNvSpPr/>
          <p:nvPr/>
        </p:nvSpPr>
        <p:spPr>
          <a:xfrm>
            <a:off x="6423775" y="1717600"/>
            <a:ext cx="444500" cy="187325"/>
          </a:xfrm>
          <a:prstGeom prst="rect">
            <a:avLst/>
          </a:prstGeom>
          <a:solidFill>
            <a:srgbClr val="81ECEC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9A0BF36-E397-4857-ADF1-579D2A455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68" t="46053" r="3639" b="8172"/>
          <a:stretch/>
        </p:blipFill>
        <p:spPr>
          <a:xfrm>
            <a:off x="4572000" y="2307073"/>
            <a:ext cx="3619562" cy="196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05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>
                <a:solidFill>
                  <a:srgbClr val="434343"/>
                </a:solidFill>
              </a:rPr>
              <a:t>Trabalho Final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17</a:t>
            </a:fld>
            <a:endParaRPr dirty="0"/>
          </a:p>
        </p:txBody>
      </p:sp>
      <p:sp>
        <p:nvSpPr>
          <p:cNvPr id="19" name="Google Shape;243;p38">
            <a:extLst>
              <a:ext uri="{FF2B5EF4-FFF2-40B4-BE49-F238E27FC236}">
                <a16:creationId xmlns:a16="http://schemas.microsoft.com/office/drawing/2014/main" id="{9AD0015B-F8C5-42B6-AA4E-1A37E7B509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33500" y="2001075"/>
            <a:ext cx="5877000" cy="1141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pt-PT" sz="1200" b="1" i="1" dirty="0">
                <a:solidFill>
                  <a:srgbClr val="999999"/>
                </a:solidFill>
              </a:rPr>
              <a:t>O trabalho final ficou bastante parecido à </a:t>
            </a:r>
            <a:r>
              <a:rPr lang="pt-PT" sz="1200" b="1" i="1" dirty="0" err="1">
                <a:solidFill>
                  <a:srgbClr val="999999"/>
                </a:solidFill>
              </a:rPr>
              <a:t>mockup</a:t>
            </a:r>
            <a:r>
              <a:rPr lang="pt-PT" sz="1200" b="1" i="1" dirty="0">
                <a:solidFill>
                  <a:srgbClr val="999999"/>
                </a:solidFill>
              </a:rPr>
              <a:t> inicial, contendo toda a estrutura previamente definida.</a:t>
            </a:r>
          </a:p>
          <a:p>
            <a:pPr marL="171450" indent="-171450"/>
            <a:endParaRPr lang="pt-PT" sz="1200" b="1" i="1" dirty="0">
              <a:solidFill>
                <a:srgbClr val="999999"/>
              </a:solidFill>
            </a:endParaRPr>
          </a:p>
          <a:p>
            <a:pPr marL="171450" indent="-171450"/>
            <a:r>
              <a:rPr lang="pt-PT" sz="1200" b="1" i="1" dirty="0">
                <a:solidFill>
                  <a:srgbClr val="999999"/>
                </a:solidFill>
              </a:rPr>
              <a:t>O website ficou completamente responsivo, tendo ainda um design mais apurado para versão mobile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b="1" i="1" dirty="0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b="1" i="1"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355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8CBC3650-582C-45C8-8CC1-4EA5BF45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</p:spPr>
        <p:txBody>
          <a:bodyPr/>
          <a:lstStyle/>
          <a:p>
            <a:r>
              <a:rPr lang="en-US" dirty="0"/>
              <a:t>Pop-Up </a:t>
            </a:r>
            <a:r>
              <a:rPr lang="en-US" dirty="0" err="1"/>
              <a:t>Inicial</a:t>
            </a:r>
            <a:endParaRPr 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AE43252-7103-4637-9BE8-196A2C8B5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632" y="1519042"/>
            <a:ext cx="5981047" cy="2616708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F0839D2-E98F-4DDA-BF1B-2A45D6423291}"/>
              </a:ext>
            </a:extLst>
          </p:cNvPr>
          <p:cNvSpPr txBox="1"/>
          <p:nvPr/>
        </p:nvSpPr>
        <p:spPr>
          <a:xfrm>
            <a:off x="556261" y="469885"/>
            <a:ext cx="2529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900" dirty="0"/>
              <a:t>Este pop-up apenas irá aparecer uma vez, foi conseguido isso guardando uma cookie.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900" dirty="0"/>
              <a:t>Para voltar a mostrar este pop-up deveremos de carregar no botão “</a:t>
            </a:r>
            <a:r>
              <a:rPr lang="pt-PT" sz="900" b="1" dirty="0"/>
              <a:t>Abrir pop-up</a:t>
            </a:r>
            <a:r>
              <a:rPr lang="pt-PT" sz="900" dirty="0"/>
              <a:t>” no fim da página.</a:t>
            </a:r>
          </a:p>
        </p:txBody>
      </p:sp>
    </p:spTree>
    <p:extLst>
      <p:ext uri="{BB962C8B-B14F-4D97-AF65-F5344CB8AC3E}">
        <p14:creationId xmlns:p14="http://schemas.microsoft.com/office/powerpoint/2010/main" val="912158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8CBC3650-582C-45C8-8CC1-4EA5BF45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</p:spPr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6C32E5B-280E-4A7B-8CC5-C65755747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817" y="1336162"/>
            <a:ext cx="3492366" cy="326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80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Indice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00" name="Google Shape;200;p3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 dirty="0"/>
          </a:p>
        </p:txBody>
      </p:sp>
      <p:sp>
        <p:nvSpPr>
          <p:cNvPr id="201" name="Google Shape;201;p33"/>
          <p:cNvSpPr txBox="1">
            <a:spLocks noGrp="1"/>
          </p:cNvSpPr>
          <p:nvPr>
            <p:ph type="title" idx="2"/>
          </p:nvPr>
        </p:nvSpPr>
        <p:spPr>
          <a:xfrm>
            <a:off x="4429825" y="929245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Introdução</a:t>
            </a:r>
            <a:endParaRPr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4"/>
          </p:nvPr>
        </p:nvSpPr>
        <p:spPr>
          <a:xfrm>
            <a:off x="44298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Mockup</a:t>
            </a:r>
            <a:endParaRPr dirty="0"/>
          </a:p>
        </p:txBody>
      </p:sp>
      <p:sp>
        <p:nvSpPr>
          <p:cNvPr id="204" name="Google Shape;204;p33"/>
          <p:cNvSpPr txBox="1">
            <a:spLocks noGrp="1"/>
          </p:cNvSpPr>
          <p:nvPr>
            <p:ph type="subTitle" idx="1"/>
          </p:nvPr>
        </p:nvSpPr>
        <p:spPr>
          <a:xfrm>
            <a:off x="4696224" y="1427651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Tema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Palette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Fontes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Logo</a:t>
            </a:r>
            <a:endParaRPr dirty="0"/>
          </a:p>
        </p:txBody>
      </p:sp>
      <p:sp>
        <p:nvSpPr>
          <p:cNvPr id="205" name="Google Shape;205;p33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API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Bibliotecas Externas</a:t>
            </a:r>
            <a:endParaRPr dirty="0"/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6"/>
          </p:nvPr>
        </p:nvSpPr>
        <p:spPr>
          <a:xfrm>
            <a:off x="44154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API e Bibliotecas Externas</a:t>
            </a:r>
            <a:endParaRPr dirty="0"/>
          </a:p>
        </p:txBody>
      </p:sp>
      <p:sp>
        <p:nvSpPr>
          <p:cNvPr id="207" name="Google Shape;207;p33"/>
          <p:cNvSpPr txBox="1">
            <a:spLocks noGrp="1"/>
          </p:cNvSpPr>
          <p:nvPr>
            <p:ph type="title" idx="7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 dirty="0"/>
          </a:p>
        </p:txBody>
      </p:sp>
      <p:sp>
        <p:nvSpPr>
          <p:cNvPr id="208" name="Google Shape;208;p33"/>
          <p:cNvSpPr txBox="1">
            <a:spLocks noGrp="1"/>
          </p:cNvSpPr>
          <p:nvPr>
            <p:ph type="title" idx="8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 dirty="0"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9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3</a:t>
            </a:r>
            <a:endParaRPr dirty="0"/>
          </a:p>
        </p:txBody>
      </p:sp>
      <p:sp>
        <p:nvSpPr>
          <p:cNvPr id="15" name="Google Shape;204;p33">
            <a:extLst>
              <a:ext uri="{FF2B5EF4-FFF2-40B4-BE49-F238E27FC236}">
                <a16:creationId xmlns:a16="http://schemas.microsoft.com/office/drawing/2014/main" id="{80C979C8-BE04-4F47-BE7D-701CB44FFB1C}"/>
              </a:ext>
            </a:extLst>
          </p:cNvPr>
          <p:cNvSpPr txBox="1">
            <a:spLocks/>
          </p:cNvSpPr>
          <p:nvPr/>
        </p:nvSpPr>
        <p:spPr>
          <a:xfrm>
            <a:off x="4696224" y="2817927"/>
            <a:ext cx="33672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Mockup e </a:t>
            </a:r>
            <a:r>
              <a:rPr lang="en-US" dirty="0" err="1"/>
              <a:t>Estrutura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Trabalho</a:t>
            </a:r>
            <a:r>
              <a:rPr lang="en-US" dirty="0"/>
              <a:t> final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EB4876C-980C-4335-BBC4-3072527B9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817" y="1336162"/>
            <a:ext cx="3492366" cy="3262701"/>
          </a:xfrm>
          <a:prstGeom prst="rect">
            <a:avLst/>
          </a:prstGeom>
        </p:spPr>
      </p:pic>
      <p:sp>
        <p:nvSpPr>
          <p:cNvPr id="31" name="Retângulo 30">
            <a:extLst>
              <a:ext uri="{FF2B5EF4-FFF2-40B4-BE49-F238E27FC236}">
                <a16:creationId xmlns:a16="http://schemas.microsoft.com/office/drawing/2014/main" id="{13F31294-DA73-410E-B685-0FA7F5999128}"/>
              </a:ext>
            </a:extLst>
          </p:cNvPr>
          <p:cNvSpPr/>
          <p:nvPr/>
        </p:nvSpPr>
        <p:spPr>
          <a:xfrm>
            <a:off x="1014612" y="2341859"/>
            <a:ext cx="1236008" cy="23922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8CBC3650-582C-45C8-8CC1-4EA5BF45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</p:spPr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endParaRPr lang="en-US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93B07803-C57B-490B-9260-EA443B3FFF7F}"/>
              </a:ext>
            </a:extLst>
          </p:cNvPr>
          <p:cNvSpPr/>
          <p:nvPr/>
        </p:nvSpPr>
        <p:spPr>
          <a:xfrm>
            <a:off x="4780429" y="1330325"/>
            <a:ext cx="1429784" cy="175468"/>
          </a:xfrm>
          <a:prstGeom prst="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B4C6E71E-59F3-4B3A-986C-19298A7377C4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2250620" y="1436342"/>
            <a:ext cx="1824055" cy="1025127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>
            <a:extLst>
              <a:ext uri="{FF2B5EF4-FFF2-40B4-BE49-F238E27FC236}">
                <a16:creationId xmlns:a16="http://schemas.microsoft.com/office/drawing/2014/main" id="{9B144175-F630-464F-8D6B-D522A6747749}"/>
              </a:ext>
            </a:extLst>
          </p:cNvPr>
          <p:cNvSpPr txBox="1"/>
          <p:nvPr/>
        </p:nvSpPr>
        <p:spPr>
          <a:xfrm>
            <a:off x="1021591" y="2318341"/>
            <a:ext cx="1183861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position: </a:t>
            </a:r>
            <a:r>
              <a:rPr lang="en-US" sz="800" b="1" dirty="0"/>
              <a:t>fixed;</a:t>
            </a:r>
          </a:p>
        </p:txBody>
      </p:sp>
      <p:cxnSp>
        <p:nvCxnSpPr>
          <p:cNvPr id="13" name="Conexão reta unidirecional 12">
            <a:extLst>
              <a:ext uri="{FF2B5EF4-FFF2-40B4-BE49-F238E27FC236}">
                <a16:creationId xmlns:a16="http://schemas.microsoft.com/office/drawing/2014/main" id="{08C9DAB9-5346-463E-9C3B-57AB66D75D34}"/>
              </a:ext>
            </a:extLst>
          </p:cNvPr>
          <p:cNvCxnSpPr>
            <a:cxnSpLocks/>
            <a:endCxn id="2" idx="0"/>
          </p:cNvCxnSpPr>
          <p:nvPr/>
        </p:nvCxnSpPr>
        <p:spPr>
          <a:xfrm flipH="1">
            <a:off x="5495321" y="1122156"/>
            <a:ext cx="1528616" cy="20816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16">
            <a:extLst>
              <a:ext uri="{FF2B5EF4-FFF2-40B4-BE49-F238E27FC236}">
                <a16:creationId xmlns:a16="http://schemas.microsoft.com/office/drawing/2014/main" id="{47B917DC-5F2F-4BF2-91BD-C77552200262}"/>
              </a:ext>
            </a:extLst>
          </p:cNvPr>
          <p:cNvSpPr/>
          <p:nvPr/>
        </p:nvSpPr>
        <p:spPr>
          <a:xfrm>
            <a:off x="7068377" y="940316"/>
            <a:ext cx="1498600" cy="845812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6C152D1-5147-43D9-8169-1271429A1CAA}"/>
              </a:ext>
            </a:extLst>
          </p:cNvPr>
          <p:cNvSpPr txBox="1"/>
          <p:nvPr/>
        </p:nvSpPr>
        <p:spPr>
          <a:xfrm>
            <a:off x="7131932" y="1018780"/>
            <a:ext cx="1371490" cy="695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900" dirty="0"/>
              <a:t>Float: </a:t>
            </a:r>
            <a:r>
              <a:rPr lang="en-US" sz="900" b="1" dirty="0"/>
              <a:t>right;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900" dirty="0"/>
              <a:t>Padding: </a:t>
            </a:r>
            <a:r>
              <a:rPr lang="en-US" sz="900" b="1" dirty="0"/>
              <a:t>1em;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900" dirty="0"/>
              <a:t>Margin-right: </a:t>
            </a:r>
            <a:r>
              <a:rPr lang="en-US" sz="900" b="1" dirty="0"/>
              <a:t>36px;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900" dirty="0"/>
              <a:t>Font-size: </a:t>
            </a:r>
            <a:r>
              <a:rPr lang="en-US" sz="900" b="1" dirty="0"/>
              <a:t>20px;</a:t>
            </a:r>
            <a:endParaRPr lang="en-US" sz="900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4301AFAD-E68A-4FF5-AC42-FE234B218ADE}"/>
              </a:ext>
            </a:extLst>
          </p:cNvPr>
          <p:cNvSpPr/>
          <p:nvPr/>
        </p:nvSpPr>
        <p:spPr>
          <a:xfrm>
            <a:off x="2767515" y="1308943"/>
            <a:ext cx="767565" cy="196850"/>
          </a:xfrm>
          <a:prstGeom prst="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34B883B1-9ED1-47C2-A59F-DFC1068A3222}"/>
              </a:ext>
            </a:extLst>
          </p:cNvPr>
          <p:cNvSpPr/>
          <p:nvPr/>
        </p:nvSpPr>
        <p:spPr>
          <a:xfrm>
            <a:off x="1031479" y="1064587"/>
            <a:ext cx="1498600" cy="23922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98807CE3-B722-46C6-9CC4-3855C9E25A28}"/>
              </a:ext>
            </a:extLst>
          </p:cNvPr>
          <p:cNvSpPr txBox="1"/>
          <p:nvPr/>
        </p:nvSpPr>
        <p:spPr>
          <a:xfrm>
            <a:off x="1116057" y="1063901"/>
            <a:ext cx="1359672" cy="233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Float: </a:t>
            </a:r>
            <a:r>
              <a:rPr lang="en-US" sz="800" b="1" dirty="0"/>
              <a:t>left;</a:t>
            </a:r>
          </a:p>
        </p:txBody>
      </p:sp>
      <p:cxnSp>
        <p:nvCxnSpPr>
          <p:cNvPr id="27" name="Conexão reta unidirecional 26">
            <a:extLst>
              <a:ext uri="{FF2B5EF4-FFF2-40B4-BE49-F238E27FC236}">
                <a16:creationId xmlns:a16="http://schemas.microsoft.com/office/drawing/2014/main" id="{2A15E09E-26C6-4C08-9C00-F2A929FCC41B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2591292" y="1170477"/>
            <a:ext cx="560006" cy="138466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xão reta unidirecional 5">
            <a:extLst>
              <a:ext uri="{FF2B5EF4-FFF2-40B4-BE49-F238E27FC236}">
                <a16:creationId xmlns:a16="http://schemas.microsoft.com/office/drawing/2014/main" id="{886EE71E-46B0-4362-9F0F-82EE8BA67697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511280" y="1418059"/>
            <a:ext cx="536720" cy="20740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1F6EA75B-7674-4C59-84D4-1EE71351C7D7}"/>
              </a:ext>
            </a:extLst>
          </p:cNvPr>
          <p:cNvSpPr/>
          <p:nvPr/>
        </p:nvSpPr>
        <p:spPr>
          <a:xfrm>
            <a:off x="1012680" y="1427329"/>
            <a:ext cx="1498600" cy="39627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3AF826A-4BFA-4A0F-A407-8A9BA9E2DD9C}"/>
              </a:ext>
            </a:extLst>
          </p:cNvPr>
          <p:cNvSpPr txBox="1"/>
          <p:nvPr/>
        </p:nvSpPr>
        <p:spPr>
          <a:xfrm>
            <a:off x="1076235" y="1505793"/>
            <a:ext cx="1371490" cy="233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900" dirty="0"/>
              <a:t>Font-size: </a:t>
            </a:r>
            <a:r>
              <a:rPr lang="en-US" sz="800" b="1" dirty="0"/>
              <a:t>32px</a:t>
            </a:r>
            <a:r>
              <a:rPr lang="en-US" sz="900" b="1" dirty="0"/>
              <a:t>;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661512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9BB5B93-B46D-433A-B41D-DC6EE47B9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817" y="1336162"/>
            <a:ext cx="3492366" cy="3262701"/>
          </a:xfrm>
          <a:prstGeom prst="rect">
            <a:avLst/>
          </a:prstGeom>
        </p:spPr>
      </p:pic>
      <p:sp>
        <p:nvSpPr>
          <p:cNvPr id="22" name="Retângulo 21">
            <a:extLst>
              <a:ext uri="{FF2B5EF4-FFF2-40B4-BE49-F238E27FC236}">
                <a16:creationId xmlns:a16="http://schemas.microsoft.com/office/drawing/2014/main" id="{C826DE2E-E9D8-4D56-B3EC-3B8D13BA1D94}"/>
              </a:ext>
            </a:extLst>
          </p:cNvPr>
          <p:cNvSpPr/>
          <p:nvPr/>
        </p:nvSpPr>
        <p:spPr>
          <a:xfrm>
            <a:off x="610798" y="1376964"/>
            <a:ext cx="1498600" cy="790528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8CBC3650-582C-45C8-8CC1-4EA5BF45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</p:spPr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endParaRPr lang="en-US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9642229-9151-47E5-B793-AEBD0EFB012D}"/>
              </a:ext>
            </a:extLst>
          </p:cNvPr>
          <p:cNvSpPr/>
          <p:nvPr/>
        </p:nvSpPr>
        <p:spPr>
          <a:xfrm>
            <a:off x="6941414" y="2274061"/>
            <a:ext cx="1498600" cy="544792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2E10C535-7198-4D6F-B00E-B3B617030E2F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5434876" y="2546457"/>
            <a:ext cx="1506538" cy="1939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C5185FA2-9F0B-41BE-8EA0-D84966F879C5}"/>
              </a:ext>
            </a:extLst>
          </p:cNvPr>
          <p:cNvSpPr txBox="1"/>
          <p:nvPr/>
        </p:nvSpPr>
        <p:spPr>
          <a:xfrm>
            <a:off x="7004969" y="2352525"/>
            <a:ext cx="1371490" cy="387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Min-height: </a:t>
            </a:r>
            <a:r>
              <a:rPr lang="en-US" sz="800" b="1" dirty="0"/>
              <a:t>90%;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Width: </a:t>
            </a:r>
            <a:r>
              <a:rPr lang="en-US" sz="800" b="1" dirty="0"/>
              <a:t>auto;</a:t>
            </a:r>
          </a:p>
        </p:txBody>
      </p:sp>
      <p:cxnSp>
        <p:nvCxnSpPr>
          <p:cNvPr id="16" name="Conexão reta unidirecional 15">
            <a:extLst>
              <a:ext uri="{FF2B5EF4-FFF2-40B4-BE49-F238E27FC236}">
                <a16:creationId xmlns:a16="http://schemas.microsoft.com/office/drawing/2014/main" id="{7D630477-CB7C-4A20-8511-BC852BD8BC73}"/>
              </a:ext>
            </a:extLst>
          </p:cNvPr>
          <p:cNvCxnSpPr>
            <a:cxnSpLocks/>
          </p:cNvCxnSpPr>
          <p:nvPr/>
        </p:nvCxnSpPr>
        <p:spPr>
          <a:xfrm>
            <a:off x="2125220" y="2054161"/>
            <a:ext cx="896071" cy="6619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13DFC807-080C-4433-BA8A-F2A3E3564136}"/>
              </a:ext>
            </a:extLst>
          </p:cNvPr>
          <p:cNvSpPr txBox="1"/>
          <p:nvPr/>
        </p:nvSpPr>
        <p:spPr>
          <a:xfrm>
            <a:off x="688163" y="1411215"/>
            <a:ext cx="1727590" cy="695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Display: </a:t>
            </a:r>
            <a:r>
              <a:rPr lang="en-US" sz="800" b="1" dirty="0"/>
              <a:t>flex;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flex-direction: </a:t>
            </a:r>
            <a:r>
              <a:rPr lang="en-US" sz="800" b="1" dirty="0"/>
              <a:t>column;</a:t>
            </a:r>
            <a:endParaRPr lang="en-US" sz="800" dirty="0"/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Justify-content: </a:t>
            </a:r>
            <a:r>
              <a:rPr lang="en-US" sz="800" b="1" dirty="0"/>
              <a:t>center;</a:t>
            </a:r>
            <a:endParaRPr lang="en-US" sz="800" dirty="0"/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Font-family: </a:t>
            </a:r>
            <a:r>
              <a:rPr lang="en-US" sz="800" b="1" dirty="0"/>
              <a:t>“Bree Serif”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0BC988FA-85A7-4BD5-869C-FE9209E12000}"/>
              </a:ext>
            </a:extLst>
          </p:cNvPr>
          <p:cNvSpPr/>
          <p:nvPr/>
        </p:nvSpPr>
        <p:spPr>
          <a:xfrm>
            <a:off x="3106717" y="1828800"/>
            <a:ext cx="1470800" cy="742950"/>
          </a:xfrm>
          <a:prstGeom prst="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Conexão reta unidirecional 29">
            <a:extLst>
              <a:ext uri="{FF2B5EF4-FFF2-40B4-BE49-F238E27FC236}">
                <a16:creationId xmlns:a16="http://schemas.microsoft.com/office/drawing/2014/main" id="{194213A9-A14B-4C71-8A89-B7E7C49C569C}"/>
              </a:ext>
            </a:extLst>
          </p:cNvPr>
          <p:cNvCxnSpPr>
            <a:cxnSpLocks/>
          </p:cNvCxnSpPr>
          <p:nvPr/>
        </p:nvCxnSpPr>
        <p:spPr>
          <a:xfrm flipV="1">
            <a:off x="3842117" y="1463676"/>
            <a:ext cx="0" cy="350494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xão reta unidirecional 34">
            <a:extLst>
              <a:ext uri="{FF2B5EF4-FFF2-40B4-BE49-F238E27FC236}">
                <a16:creationId xmlns:a16="http://schemas.microsoft.com/office/drawing/2014/main" id="{11145959-ABA0-4B95-A7AE-EC5D701E1478}"/>
              </a:ext>
            </a:extLst>
          </p:cNvPr>
          <p:cNvCxnSpPr>
            <a:cxnSpLocks/>
          </p:cNvCxnSpPr>
          <p:nvPr/>
        </p:nvCxnSpPr>
        <p:spPr>
          <a:xfrm flipV="1">
            <a:off x="3738542" y="2571751"/>
            <a:ext cx="0" cy="380284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xão reta unidirecional 37">
            <a:extLst>
              <a:ext uri="{FF2B5EF4-FFF2-40B4-BE49-F238E27FC236}">
                <a16:creationId xmlns:a16="http://schemas.microsoft.com/office/drawing/2014/main" id="{C0153F11-C780-4AC0-B113-04E9B3A75E56}"/>
              </a:ext>
            </a:extLst>
          </p:cNvPr>
          <p:cNvCxnSpPr>
            <a:cxnSpLocks/>
          </p:cNvCxnSpPr>
          <p:nvPr/>
        </p:nvCxnSpPr>
        <p:spPr>
          <a:xfrm flipH="1">
            <a:off x="2798953" y="1973560"/>
            <a:ext cx="307764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03EA2B2C-49AF-4CAD-8F09-3207BBE6B342}"/>
              </a:ext>
            </a:extLst>
          </p:cNvPr>
          <p:cNvSpPr txBox="1"/>
          <p:nvPr/>
        </p:nvSpPr>
        <p:spPr>
          <a:xfrm>
            <a:off x="3710142" y="2601010"/>
            <a:ext cx="399876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800" dirty="0">
                <a:solidFill>
                  <a:srgbClr val="FF0000"/>
                </a:solidFill>
              </a:rPr>
              <a:t>2em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71D28F7A-633C-48E1-82E7-B6366E3107B9}"/>
              </a:ext>
            </a:extLst>
          </p:cNvPr>
          <p:cNvSpPr txBox="1"/>
          <p:nvPr/>
        </p:nvSpPr>
        <p:spPr>
          <a:xfrm>
            <a:off x="3787366" y="1583081"/>
            <a:ext cx="533225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800" dirty="0">
                <a:solidFill>
                  <a:srgbClr val="FF0000"/>
                </a:solidFill>
              </a:rPr>
              <a:t>13em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282EAC52-D3D7-40E1-B6AF-73332D7DAF9A}"/>
              </a:ext>
            </a:extLst>
          </p:cNvPr>
          <p:cNvSpPr txBox="1"/>
          <p:nvPr/>
        </p:nvSpPr>
        <p:spPr>
          <a:xfrm>
            <a:off x="2737851" y="1732542"/>
            <a:ext cx="413262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800" dirty="0">
                <a:solidFill>
                  <a:srgbClr val="FF0000"/>
                </a:solidFill>
              </a:rPr>
              <a:t>4em</a:t>
            </a: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9DA65E98-6F0F-46C2-8D51-2D12F39DC4D7}"/>
              </a:ext>
            </a:extLst>
          </p:cNvPr>
          <p:cNvSpPr/>
          <p:nvPr/>
        </p:nvSpPr>
        <p:spPr>
          <a:xfrm>
            <a:off x="3106717" y="2304211"/>
            <a:ext cx="1470800" cy="198300"/>
          </a:xfrm>
          <a:prstGeom prst="rect">
            <a:avLst/>
          </a:prstGeom>
          <a:noFill/>
          <a:ln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8DBC39D7-F248-4048-8E3A-FD99AB9F8F11}"/>
              </a:ext>
            </a:extLst>
          </p:cNvPr>
          <p:cNvSpPr/>
          <p:nvPr/>
        </p:nvSpPr>
        <p:spPr>
          <a:xfrm>
            <a:off x="611998" y="2458944"/>
            <a:ext cx="1498600" cy="630548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2FAE65BE-6BA3-4492-9E3F-0A1F5B51B5C4}"/>
              </a:ext>
            </a:extLst>
          </p:cNvPr>
          <p:cNvSpPr txBox="1"/>
          <p:nvPr/>
        </p:nvSpPr>
        <p:spPr>
          <a:xfrm>
            <a:off x="703985" y="2504808"/>
            <a:ext cx="1610015" cy="695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Display: </a:t>
            </a:r>
            <a:r>
              <a:rPr lang="en-US" sz="800" b="1" dirty="0"/>
              <a:t>flex;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Justify-content: </a:t>
            </a:r>
            <a:r>
              <a:rPr lang="en-US" sz="800" b="1" dirty="0"/>
              <a:t>center;</a:t>
            </a:r>
            <a:endParaRPr lang="en-US" sz="800" dirty="0"/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Flex-wrap: </a:t>
            </a:r>
            <a:r>
              <a:rPr lang="en-US" sz="800" b="1" dirty="0"/>
              <a:t>wrap;</a:t>
            </a:r>
            <a:endParaRPr lang="en-US" sz="800" dirty="0"/>
          </a:p>
          <a:p>
            <a:pPr algn="ctr">
              <a:lnSpc>
                <a:spcPts val="1200"/>
              </a:lnSpc>
            </a:pPr>
            <a:endParaRPr lang="en-US" sz="800" dirty="0"/>
          </a:p>
        </p:txBody>
      </p:sp>
      <p:cxnSp>
        <p:nvCxnSpPr>
          <p:cNvPr id="53" name="Conexão reta unidirecional 52">
            <a:extLst>
              <a:ext uri="{FF2B5EF4-FFF2-40B4-BE49-F238E27FC236}">
                <a16:creationId xmlns:a16="http://schemas.microsoft.com/office/drawing/2014/main" id="{CE85D222-8519-47B1-BB0D-2F3AD5197A36}"/>
              </a:ext>
            </a:extLst>
          </p:cNvPr>
          <p:cNvCxnSpPr>
            <a:cxnSpLocks/>
            <a:stCxn id="51" idx="3"/>
          </p:cNvCxnSpPr>
          <p:nvPr/>
        </p:nvCxnSpPr>
        <p:spPr>
          <a:xfrm flipV="1">
            <a:off x="2314000" y="2458946"/>
            <a:ext cx="975300" cy="393682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CC2D21A7-D8B2-4F1F-9FC2-3AC32FAF37DD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4487859" y="1213080"/>
            <a:ext cx="2466577" cy="7106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>
            <a:extLst>
              <a:ext uri="{FF2B5EF4-FFF2-40B4-BE49-F238E27FC236}">
                <a16:creationId xmlns:a16="http://schemas.microsoft.com/office/drawing/2014/main" id="{833FB517-62EF-4314-B32D-F0274C14E56C}"/>
              </a:ext>
            </a:extLst>
          </p:cNvPr>
          <p:cNvSpPr/>
          <p:nvPr/>
        </p:nvSpPr>
        <p:spPr>
          <a:xfrm>
            <a:off x="6954436" y="1014945"/>
            <a:ext cx="1498600" cy="39627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78C7D3C-F7AF-4AA8-9654-11BEAC99D902}"/>
              </a:ext>
            </a:extLst>
          </p:cNvPr>
          <p:cNvSpPr txBox="1"/>
          <p:nvPr/>
        </p:nvSpPr>
        <p:spPr>
          <a:xfrm>
            <a:off x="7017991" y="1093409"/>
            <a:ext cx="1371490" cy="233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Font-size: </a:t>
            </a:r>
            <a:r>
              <a:rPr lang="en-US" sz="800" b="1" dirty="0"/>
              <a:t>60px;</a:t>
            </a:r>
            <a:endParaRPr lang="en-US" sz="800" dirty="0"/>
          </a:p>
        </p:txBody>
      </p:sp>
      <p:cxnSp>
        <p:nvCxnSpPr>
          <p:cNvPr id="15" name="Conexão reta unidirecional 14">
            <a:extLst>
              <a:ext uri="{FF2B5EF4-FFF2-40B4-BE49-F238E27FC236}">
                <a16:creationId xmlns:a16="http://schemas.microsoft.com/office/drawing/2014/main" id="{586BE68F-A8A1-4578-B3BE-B78E4FFBBAED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4320591" y="1889309"/>
            <a:ext cx="2637779" cy="3143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16">
            <a:extLst>
              <a:ext uri="{FF2B5EF4-FFF2-40B4-BE49-F238E27FC236}">
                <a16:creationId xmlns:a16="http://schemas.microsoft.com/office/drawing/2014/main" id="{9A965B74-9BCB-416B-887D-CBD946E2914D}"/>
              </a:ext>
            </a:extLst>
          </p:cNvPr>
          <p:cNvSpPr/>
          <p:nvPr/>
        </p:nvSpPr>
        <p:spPr>
          <a:xfrm>
            <a:off x="6958370" y="1691174"/>
            <a:ext cx="1498600" cy="39627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794E5D8-AFCB-46B7-8372-F5F385F359C4}"/>
              </a:ext>
            </a:extLst>
          </p:cNvPr>
          <p:cNvSpPr txBox="1"/>
          <p:nvPr/>
        </p:nvSpPr>
        <p:spPr>
          <a:xfrm>
            <a:off x="7021925" y="1769638"/>
            <a:ext cx="1371490" cy="233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Font-size: </a:t>
            </a:r>
            <a:r>
              <a:rPr lang="en-US" sz="800" b="1" dirty="0"/>
              <a:t>36px;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00819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E1ECF9B-F904-4AB2-B126-B05000F14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817" y="1334098"/>
            <a:ext cx="3492366" cy="3262701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8CBC3650-582C-45C8-8CC1-4EA5BF45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</p:spPr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endParaRPr lang="en-US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49C44E7-9251-48F8-A2B6-944AA040961C}"/>
              </a:ext>
            </a:extLst>
          </p:cNvPr>
          <p:cNvSpPr/>
          <p:nvPr/>
        </p:nvSpPr>
        <p:spPr>
          <a:xfrm>
            <a:off x="7208838" y="1930400"/>
            <a:ext cx="1498600" cy="575056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F476B147-8906-413A-995E-3A41493BC631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5899150" y="2217928"/>
            <a:ext cx="1309688" cy="6903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78CA0415-2F76-484E-9625-A3C63DF3561F}"/>
              </a:ext>
            </a:extLst>
          </p:cNvPr>
          <p:cNvSpPr txBox="1"/>
          <p:nvPr/>
        </p:nvSpPr>
        <p:spPr>
          <a:xfrm>
            <a:off x="7283487" y="1988753"/>
            <a:ext cx="1371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Width: </a:t>
            </a:r>
            <a:r>
              <a:rPr lang="en-US" sz="800" b="1" dirty="0"/>
              <a:t>80%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Padding: </a:t>
            </a:r>
            <a:r>
              <a:rPr lang="en-US" sz="800" b="1" dirty="0"/>
              <a:t>10px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Margin:</a:t>
            </a:r>
            <a:r>
              <a:rPr lang="en-US" sz="800" b="1" dirty="0"/>
              <a:t> auto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2B69E5A8-C493-43EF-BF65-40DDAA700CEF}"/>
              </a:ext>
            </a:extLst>
          </p:cNvPr>
          <p:cNvSpPr/>
          <p:nvPr/>
        </p:nvSpPr>
        <p:spPr>
          <a:xfrm>
            <a:off x="3054452" y="2965449"/>
            <a:ext cx="3060598" cy="25717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BA1E8C6D-7650-421A-9D57-35053E9AE559}"/>
              </a:ext>
            </a:extLst>
          </p:cNvPr>
          <p:cNvSpPr/>
          <p:nvPr/>
        </p:nvSpPr>
        <p:spPr>
          <a:xfrm>
            <a:off x="446183" y="2857556"/>
            <a:ext cx="1611218" cy="506698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E569477C-803D-4EC0-A3DF-1CD5E66A4B24}"/>
              </a:ext>
            </a:extLst>
          </p:cNvPr>
          <p:cNvSpPr txBox="1"/>
          <p:nvPr/>
        </p:nvSpPr>
        <p:spPr>
          <a:xfrm>
            <a:off x="489859" y="3107079"/>
            <a:ext cx="1745377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i="1" dirty="0"/>
              <a:t>Opacity: </a:t>
            </a:r>
            <a:r>
              <a:rPr lang="en-US" sz="800" b="1" i="1" dirty="0"/>
              <a:t>1;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FD84D438-C60C-4548-AEE3-33399AF54278}"/>
              </a:ext>
            </a:extLst>
          </p:cNvPr>
          <p:cNvSpPr txBox="1"/>
          <p:nvPr/>
        </p:nvSpPr>
        <p:spPr>
          <a:xfrm>
            <a:off x="585335" y="2905735"/>
            <a:ext cx="1397417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800" b="1" i="1" dirty="0"/>
              <a:t>:hover</a:t>
            </a:r>
          </a:p>
        </p:txBody>
      </p:sp>
      <p:cxnSp>
        <p:nvCxnSpPr>
          <p:cNvPr id="27" name="Conexão reta unidirecional 26">
            <a:extLst>
              <a:ext uri="{FF2B5EF4-FFF2-40B4-BE49-F238E27FC236}">
                <a16:creationId xmlns:a16="http://schemas.microsoft.com/office/drawing/2014/main" id="{AFC80366-6A26-412B-B065-325BEA400258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2057401" y="3110905"/>
            <a:ext cx="1390649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tângulo 5">
            <a:extLst>
              <a:ext uri="{FF2B5EF4-FFF2-40B4-BE49-F238E27FC236}">
                <a16:creationId xmlns:a16="http://schemas.microsoft.com/office/drawing/2014/main" id="{4DA190E4-9BD9-48E5-89D8-936D03FA3DB3}"/>
              </a:ext>
            </a:extLst>
          </p:cNvPr>
          <p:cNvSpPr/>
          <p:nvPr/>
        </p:nvSpPr>
        <p:spPr>
          <a:xfrm>
            <a:off x="893010" y="1165040"/>
            <a:ext cx="1498600" cy="913793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52E17B8-A2B9-4739-876B-7CFD4AA0C0F6}"/>
              </a:ext>
            </a:extLst>
          </p:cNvPr>
          <p:cNvSpPr txBox="1"/>
          <p:nvPr/>
        </p:nvSpPr>
        <p:spPr>
          <a:xfrm>
            <a:off x="972831" y="1261877"/>
            <a:ext cx="137149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height: </a:t>
            </a:r>
            <a:r>
              <a:rPr lang="en-US" sz="9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70px;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width:</a:t>
            </a:r>
            <a:r>
              <a:rPr lang="en-US" sz="9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4.5em;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margin: </a:t>
            </a:r>
            <a:r>
              <a:rPr lang="en-US" sz="9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10px;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font-size: </a:t>
            </a:r>
            <a:r>
              <a:rPr lang="en-US" sz="9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30px;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opacity: </a:t>
            </a:r>
            <a:r>
              <a:rPr lang="en-US" sz="9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0.7;</a:t>
            </a:r>
          </a:p>
        </p:txBody>
      </p:sp>
      <p:cxnSp>
        <p:nvCxnSpPr>
          <p:cNvPr id="8" name="Conexão reta unidirecional 7">
            <a:extLst>
              <a:ext uri="{FF2B5EF4-FFF2-40B4-BE49-F238E27FC236}">
                <a16:creationId xmlns:a16="http://schemas.microsoft.com/office/drawing/2014/main" id="{C50D3B42-E01A-45C4-BFEB-692438F2DDA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344321" y="1654292"/>
            <a:ext cx="1794701" cy="13833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6690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9F18C4D-2985-4A90-9F64-752BE5468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817" y="1334098"/>
            <a:ext cx="3492366" cy="3262701"/>
          </a:xfrm>
          <a:prstGeom prst="rect">
            <a:avLst/>
          </a:prstGeom>
        </p:spPr>
      </p:pic>
      <p:sp>
        <p:nvSpPr>
          <p:cNvPr id="42" name="Retângulo 41">
            <a:extLst>
              <a:ext uri="{FF2B5EF4-FFF2-40B4-BE49-F238E27FC236}">
                <a16:creationId xmlns:a16="http://schemas.microsoft.com/office/drawing/2014/main" id="{20743021-E2CF-4CCB-9040-AB4790BBBB91}"/>
              </a:ext>
            </a:extLst>
          </p:cNvPr>
          <p:cNvSpPr/>
          <p:nvPr/>
        </p:nvSpPr>
        <p:spPr>
          <a:xfrm>
            <a:off x="7208838" y="1748778"/>
            <a:ext cx="1498600" cy="825226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8CBC3650-582C-45C8-8CC1-4EA5BF45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</p:spPr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endParaRPr lang="en-US" dirty="0"/>
          </a:p>
        </p:txBody>
      </p: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4171AE46-88C2-4ECA-93AA-3C8153639EB9}"/>
              </a:ext>
            </a:extLst>
          </p:cNvPr>
          <p:cNvCxnSpPr>
            <a:cxnSpLocks/>
          </p:cNvCxnSpPr>
          <p:nvPr/>
        </p:nvCxnSpPr>
        <p:spPr>
          <a:xfrm>
            <a:off x="6203053" y="3226405"/>
            <a:ext cx="0" cy="1873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exão reta unidirecional 3">
            <a:extLst>
              <a:ext uri="{FF2B5EF4-FFF2-40B4-BE49-F238E27FC236}">
                <a16:creationId xmlns:a16="http://schemas.microsoft.com/office/drawing/2014/main" id="{0E91DAFF-081B-42AB-986D-2178099146E1}"/>
              </a:ext>
            </a:extLst>
          </p:cNvPr>
          <p:cNvCxnSpPr>
            <a:cxnSpLocks/>
          </p:cNvCxnSpPr>
          <p:nvPr/>
        </p:nvCxnSpPr>
        <p:spPr>
          <a:xfrm>
            <a:off x="6264928" y="4429662"/>
            <a:ext cx="0" cy="1873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4782F415-E8DE-4E12-B052-5DE8FCA09ACD}"/>
              </a:ext>
            </a:extLst>
          </p:cNvPr>
          <p:cNvCxnSpPr>
            <a:cxnSpLocks/>
          </p:cNvCxnSpPr>
          <p:nvPr/>
        </p:nvCxnSpPr>
        <p:spPr>
          <a:xfrm>
            <a:off x="2547077" y="4428900"/>
            <a:ext cx="4295740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Conexão reta 11">
            <a:extLst>
              <a:ext uri="{FF2B5EF4-FFF2-40B4-BE49-F238E27FC236}">
                <a16:creationId xmlns:a16="http://schemas.microsoft.com/office/drawing/2014/main" id="{6C867744-FA2B-40EC-A317-D217D32888BE}"/>
              </a:ext>
            </a:extLst>
          </p:cNvPr>
          <p:cNvCxnSpPr>
            <a:cxnSpLocks/>
          </p:cNvCxnSpPr>
          <p:nvPr/>
        </p:nvCxnSpPr>
        <p:spPr>
          <a:xfrm>
            <a:off x="2547077" y="3370039"/>
            <a:ext cx="4210013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Conexão reta unidirecional 18">
            <a:extLst>
              <a:ext uri="{FF2B5EF4-FFF2-40B4-BE49-F238E27FC236}">
                <a16:creationId xmlns:a16="http://schemas.microsoft.com/office/drawing/2014/main" id="{2F3CDCBF-D972-4F6B-9E33-3A86C292BBC1}"/>
              </a:ext>
            </a:extLst>
          </p:cNvPr>
          <p:cNvCxnSpPr>
            <a:cxnSpLocks/>
          </p:cNvCxnSpPr>
          <p:nvPr/>
        </p:nvCxnSpPr>
        <p:spPr>
          <a:xfrm flipH="1">
            <a:off x="6496062" y="3252130"/>
            <a:ext cx="790563" cy="46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xão reta unidirecional 20">
            <a:extLst>
              <a:ext uri="{FF2B5EF4-FFF2-40B4-BE49-F238E27FC236}">
                <a16:creationId xmlns:a16="http://schemas.microsoft.com/office/drawing/2014/main" id="{5153975D-4468-4ED0-B09B-E0DDA04E0D49}"/>
              </a:ext>
            </a:extLst>
          </p:cNvPr>
          <p:cNvCxnSpPr>
            <a:cxnSpLocks/>
          </p:cNvCxnSpPr>
          <p:nvPr/>
        </p:nvCxnSpPr>
        <p:spPr>
          <a:xfrm flipH="1">
            <a:off x="6496062" y="4005261"/>
            <a:ext cx="1022338" cy="533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5080B807-F89A-4C90-A6DB-F4342C7EB9A3}"/>
              </a:ext>
            </a:extLst>
          </p:cNvPr>
          <p:cNvSpPr txBox="1"/>
          <p:nvPr/>
        </p:nvSpPr>
        <p:spPr>
          <a:xfrm>
            <a:off x="6919876" y="3774429"/>
            <a:ext cx="13620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Margin-bottom: 9em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5C5EB8D9-FB1E-4D04-8CCA-5157ED0CB9F0}"/>
              </a:ext>
            </a:extLst>
          </p:cNvPr>
          <p:cNvSpPr txBox="1"/>
          <p:nvPr/>
        </p:nvSpPr>
        <p:spPr>
          <a:xfrm>
            <a:off x="6994490" y="3009783"/>
            <a:ext cx="13620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Margin-top: 3em</a:t>
            </a:r>
          </a:p>
        </p:txBody>
      </p:sp>
      <p:cxnSp>
        <p:nvCxnSpPr>
          <p:cNvPr id="27" name="Conexão reta 26">
            <a:extLst>
              <a:ext uri="{FF2B5EF4-FFF2-40B4-BE49-F238E27FC236}">
                <a16:creationId xmlns:a16="http://schemas.microsoft.com/office/drawing/2014/main" id="{0EAE80D7-B902-4226-B87A-8BE24398E2C4}"/>
              </a:ext>
            </a:extLst>
          </p:cNvPr>
          <p:cNvCxnSpPr>
            <a:cxnSpLocks/>
          </p:cNvCxnSpPr>
          <p:nvPr/>
        </p:nvCxnSpPr>
        <p:spPr>
          <a:xfrm>
            <a:off x="3214317" y="3338357"/>
            <a:ext cx="0" cy="1187428"/>
          </a:xfrm>
          <a:prstGeom prst="line">
            <a:avLst/>
          </a:prstGeom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Conexão reta 32">
            <a:extLst>
              <a:ext uri="{FF2B5EF4-FFF2-40B4-BE49-F238E27FC236}">
                <a16:creationId xmlns:a16="http://schemas.microsoft.com/office/drawing/2014/main" id="{2CBEEAB7-825D-410F-B669-0BA021315707}"/>
              </a:ext>
            </a:extLst>
          </p:cNvPr>
          <p:cNvCxnSpPr>
            <a:cxnSpLocks/>
          </p:cNvCxnSpPr>
          <p:nvPr/>
        </p:nvCxnSpPr>
        <p:spPr>
          <a:xfrm>
            <a:off x="6046419" y="3338357"/>
            <a:ext cx="0" cy="1187428"/>
          </a:xfrm>
          <a:prstGeom prst="line">
            <a:avLst/>
          </a:prstGeom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Chaveta à direita 34">
            <a:extLst>
              <a:ext uri="{FF2B5EF4-FFF2-40B4-BE49-F238E27FC236}">
                <a16:creationId xmlns:a16="http://schemas.microsoft.com/office/drawing/2014/main" id="{501FA155-7404-41B0-B25B-74913AAFAA5D}"/>
              </a:ext>
            </a:extLst>
          </p:cNvPr>
          <p:cNvSpPr/>
          <p:nvPr/>
        </p:nvSpPr>
        <p:spPr>
          <a:xfrm rot="16200000">
            <a:off x="4554325" y="1834070"/>
            <a:ext cx="176472" cy="2832099"/>
          </a:xfrm>
          <a:prstGeom prst="rightBrace">
            <a:avLst>
              <a:gd name="adj1" fmla="val 8333"/>
              <a:gd name="adj2" fmla="val 50000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Conexão reta unidirecional 36">
            <a:extLst>
              <a:ext uri="{FF2B5EF4-FFF2-40B4-BE49-F238E27FC236}">
                <a16:creationId xmlns:a16="http://schemas.microsoft.com/office/drawing/2014/main" id="{089C3366-D5E3-4BBC-B466-848AEE5767CA}"/>
              </a:ext>
            </a:extLst>
          </p:cNvPr>
          <p:cNvCxnSpPr>
            <a:cxnSpLocks/>
            <a:stCxn id="42" idx="1"/>
            <a:endCxn id="35" idx="1"/>
          </p:cNvCxnSpPr>
          <p:nvPr/>
        </p:nvCxnSpPr>
        <p:spPr>
          <a:xfrm flipH="1">
            <a:off x="4642562" y="2161391"/>
            <a:ext cx="2566276" cy="10004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681FF5FD-B812-476B-ADAD-E2A8B623D92D}"/>
              </a:ext>
            </a:extLst>
          </p:cNvPr>
          <p:cNvSpPr txBox="1"/>
          <p:nvPr/>
        </p:nvSpPr>
        <p:spPr>
          <a:xfrm>
            <a:off x="7277137" y="1988753"/>
            <a:ext cx="1371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Width: </a:t>
            </a:r>
            <a:r>
              <a:rPr lang="en-US" sz="800" b="1" dirty="0"/>
              <a:t>80%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Margin: </a:t>
            </a:r>
            <a:r>
              <a:rPr lang="en-US" sz="800" b="1" dirty="0"/>
              <a:t>auto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Padding: </a:t>
            </a:r>
            <a:r>
              <a:rPr lang="en-US" sz="800" b="1" dirty="0"/>
              <a:t>10px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4D5A5528-C7E1-459F-8876-22D9BD7B1EFE}"/>
              </a:ext>
            </a:extLst>
          </p:cNvPr>
          <p:cNvSpPr txBox="1"/>
          <p:nvPr/>
        </p:nvSpPr>
        <p:spPr>
          <a:xfrm>
            <a:off x="7240615" y="1775381"/>
            <a:ext cx="14540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/>
              <a:t>Container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BCDBA37D-951C-4449-9CAC-3A0677E48A9B}"/>
              </a:ext>
            </a:extLst>
          </p:cNvPr>
          <p:cNvSpPr txBox="1"/>
          <p:nvPr/>
        </p:nvSpPr>
        <p:spPr>
          <a:xfrm rot="5400000">
            <a:off x="7784624" y="3391402"/>
            <a:ext cx="14540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Section</a:t>
            </a:r>
          </a:p>
        </p:txBody>
      </p:sp>
      <p:sp>
        <p:nvSpPr>
          <p:cNvPr id="52" name="Chaveta à direita 51">
            <a:extLst>
              <a:ext uri="{FF2B5EF4-FFF2-40B4-BE49-F238E27FC236}">
                <a16:creationId xmlns:a16="http://schemas.microsoft.com/office/drawing/2014/main" id="{CC17B872-F728-4D6B-A896-EAA5027BB5E6}"/>
              </a:ext>
            </a:extLst>
          </p:cNvPr>
          <p:cNvSpPr/>
          <p:nvPr/>
        </p:nvSpPr>
        <p:spPr>
          <a:xfrm>
            <a:off x="8070850" y="3096959"/>
            <a:ext cx="317389" cy="8252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49270A31-75C9-4D65-8DBC-663D582FF931}"/>
              </a:ext>
            </a:extLst>
          </p:cNvPr>
          <p:cNvSpPr/>
          <p:nvPr/>
        </p:nvSpPr>
        <p:spPr>
          <a:xfrm>
            <a:off x="650909" y="834067"/>
            <a:ext cx="1498600" cy="591916"/>
          </a:xfrm>
          <a:prstGeom prst="rect">
            <a:avLst/>
          </a:prstGeom>
          <a:solidFill>
            <a:schemeClr val="accent5">
              <a:lumMod val="60000"/>
              <a:lumOff val="40000"/>
              <a:alpha val="27059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050" dirty="0">
                <a:solidFill>
                  <a:schemeClr val="tx1"/>
                </a:solidFill>
              </a:rPr>
              <a:t>Todas as novas </a:t>
            </a:r>
            <a:r>
              <a:rPr lang="pt-PT" sz="1050" b="1" dirty="0">
                <a:solidFill>
                  <a:schemeClr val="tx1"/>
                </a:solidFill>
              </a:rPr>
              <a:t>secções</a:t>
            </a:r>
            <a:r>
              <a:rPr lang="pt-PT" sz="1050" dirty="0">
                <a:solidFill>
                  <a:schemeClr val="tx1"/>
                </a:solidFill>
              </a:rPr>
              <a:t> terão este padrão (</a:t>
            </a:r>
            <a:r>
              <a:rPr lang="pt-PT" sz="1050" b="1" dirty="0">
                <a:solidFill>
                  <a:schemeClr val="tx1"/>
                </a:solidFill>
              </a:rPr>
              <a:t>.</a:t>
            </a:r>
            <a:r>
              <a:rPr lang="pt-PT" sz="1050" b="1" dirty="0" err="1">
                <a:solidFill>
                  <a:schemeClr val="tx1"/>
                </a:solidFill>
              </a:rPr>
              <a:t>section</a:t>
            </a:r>
            <a:r>
              <a:rPr lang="pt-PT" sz="105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502BD9F-BD2F-41B6-9128-F7A7C72FF1FE}"/>
              </a:ext>
            </a:extLst>
          </p:cNvPr>
          <p:cNvSpPr/>
          <p:nvPr/>
        </p:nvSpPr>
        <p:spPr>
          <a:xfrm>
            <a:off x="7207437" y="963168"/>
            <a:ext cx="1498600" cy="700614"/>
          </a:xfrm>
          <a:prstGeom prst="rect">
            <a:avLst/>
          </a:prstGeom>
          <a:solidFill>
            <a:schemeClr val="accent5">
              <a:lumMod val="60000"/>
              <a:lumOff val="40000"/>
              <a:alpha val="27059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050" dirty="0">
                <a:solidFill>
                  <a:schemeClr val="tx1"/>
                </a:solidFill>
              </a:rPr>
              <a:t>O conteúdo ocupará 80% da página, igual para todas as páginas</a:t>
            </a:r>
          </a:p>
        </p:txBody>
      </p:sp>
    </p:spTree>
    <p:extLst>
      <p:ext uri="{BB962C8B-B14F-4D97-AF65-F5344CB8AC3E}">
        <p14:creationId xmlns:p14="http://schemas.microsoft.com/office/powerpoint/2010/main" val="24861432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C668F91E-A8AB-445E-A43A-1BB1394CD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817" y="1334098"/>
            <a:ext cx="3492366" cy="3262701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8CBC3650-582C-45C8-8CC1-4EA5BF45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</p:spPr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endParaRPr lang="en-US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A535E07-D2B9-4A23-AFF9-AD8C9BA80F21}"/>
              </a:ext>
            </a:extLst>
          </p:cNvPr>
          <p:cNvSpPr/>
          <p:nvPr/>
        </p:nvSpPr>
        <p:spPr>
          <a:xfrm>
            <a:off x="7551738" y="2414202"/>
            <a:ext cx="1092163" cy="230833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84901782-5049-450C-AAFF-5329D94A8BCB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6053405" y="2529619"/>
            <a:ext cx="1498333" cy="8422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6CDFD028-DA2A-49C0-BC95-C48D64CBD5F6}"/>
              </a:ext>
            </a:extLst>
          </p:cNvPr>
          <p:cNvSpPr txBox="1"/>
          <p:nvPr/>
        </p:nvSpPr>
        <p:spPr>
          <a:xfrm>
            <a:off x="7613687" y="2414203"/>
            <a:ext cx="10921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background</a:t>
            </a:r>
          </a:p>
        </p:txBody>
      </p:sp>
      <p:cxnSp>
        <p:nvCxnSpPr>
          <p:cNvPr id="16" name="Conexão reta unidirecional 15">
            <a:extLst>
              <a:ext uri="{FF2B5EF4-FFF2-40B4-BE49-F238E27FC236}">
                <a16:creationId xmlns:a16="http://schemas.microsoft.com/office/drawing/2014/main" id="{9641B85E-CA67-46B9-AE1E-D300812C3821}"/>
              </a:ext>
            </a:extLst>
          </p:cNvPr>
          <p:cNvCxnSpPr>
            <a:cxnSpLocks/>
          </p:cNvCxnSpPr>
          <p:nvPr/>
        </p:nvCxnSpPr>
        <p:spPr>
          <a:xfrm>
            <a:off x="1409701" y="2936874"/>
            <a:ext cx="1864057" cy="7651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 21">
            <a:extLst>
              <a:ext uri="{FF2B5EF4-FFF2-40B4-BE49-F238E27FC236}">
                <a16:creationId xmlns:a16="http://schemas.microsoft.com/office/drawing/2014/main" id="{D3DFF3A4-18B2-43B9-827C-BE8D8BFAB53D}"/>
              </a:ext>
            </a:extLst>
          </p:cNvPr>
          <p:cNvSpPr/>
          <p:nvPr/>
        </p:nvSpPr>
        <p:spPr>
          <a:xfrm>
            <a:off x="647683" y="2608493"/>
            <a:ext cx="1498600" cy="303916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6B10EEA-8028-42A9-AB97-377AC8626D06}"/>
              </a:ext>
            </a:extLst>
          </p:cNvPr>
          <p:cNvSpPr txBox="1"/>
          <p:nvPr/>
        </p:nvSpPr>
        <p:spPr>
          <a:xfrm>
            <a:off x="723956" y="2645035"/>
            <a:ext cx="13714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Width: </a:t>
            </a:r>
            <a:r>
              <a:rPr lang="en-US" sz="900" b="1" dirty="0"/>
              <a:t>17em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A7E83391-07F6-4BB2-A4B1-EC920996873A}"/>
              </a:ext>
            </a:extLst>
          </p:cNvPr>
          <p:cNvSpPr/>
          <p:nvPr/>
        </p:nvSpPr>
        <p:spPr>
          <a:xfrm>
            <a:off x="3133409" y="3592939"/>
            <a:ext cx="2867341" cy="750461"/>
          </a:xfrm>
          <a:prstGeom prst="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Conexão reta unidirecional 27">
            <a:extLst>
              <a:ext uri="{FF2B5EF4-FFF2-40B4-BE49-F238E27FC236}">
                <a16:creationId xmlns:a16="http://schemas.microsoft.com/office/drawing/2014/main" id="{8A345233-9924-46CD-91A3-5A5A24F6EE69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6053405" y="3461295"/>
            <a:ext cx="1845536" cy="412205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ângulo 31">
            <a:extLst>
              <a:ext uri="{FF2B5EF4-FFF2-40B4-BE49-F238E27FC236}">
                <a16:creationId xmlns:a16="http://schemas.microsoft.com/office/drawing/2014/main" id="{E4C68A9C-534A-4779-B116-ACB953710121}"/>
              </a:ext>
            </a:extLst>
          </p:cNvPr>
          <p:cNvSpPr/>
          <p:nvPr/>
        </p:nvSpPr>
        <p:spPr>
          <a:xfrm>
            <a:off x="6902380" y="3088054"/>
            <a:ext cx="1803469" cy="51174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CC9805EE-2AEF-46A3-886B-ABB848ABFAB1}"/>
              </a:ext>
            </a:extLst>
          </p:cNvPr>
          <p:cNvSpPr txBox="1"/>
          <p:nvPr/>
        </p:nvSpPr>
        <p:spPr>
          <a:xfrm>
            <a:off x="6889716" y="3091963"/>
            <a:ext cx="20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Display: </a:t>
            </a:r>
            <a:r>
              <a:rPr lang="en-US" sz="900" b="1" dirty="0"/>
              <a:t>flex;</a:t>
            </a:r>
            <a:endParaRPr lang="en-US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Justify-content: </a:t>
            </a:r>
            <a:r>
              <a:rPr lang="en-US" sz="900" b="1" dirty="0"/>
              <a:t>space-around</a:t>
            </a:r>
            <a:endParaRPr lang="en-US" sz="900" dirty="0"/>
          </a:p>
        </p:txBody>
      </p:sp>
      <p:cxnSp>
        <p:nvCxnSpPr>
          <p:cNvPr id="39" name="Conexão reta unidirecional 38">
            <a:extLst>
              <a:ext uri="{FF2B5EF4-FFF2-40B4-BE49-F238E27FC236}">
                <a16:creationId xmlns:a16="http://schemas.microsoft.com/office/drawing/2014/main" id="{A68F3AA1-6E3C-4324-8C7D-7515FEC4C8A5}"/>
              </a:ext>
            </a:extLst>
          </p:cNvPr>
          <p:cNvCxnSpPr>
            <a:cxnSpLocks/>
            <a:stCxn id="44" idx="2"/>
          </p:cNvCxnSpPr>
          <p:nvPr/>
        </p:nvCxnSpPr>
        <p:spPr>
          <a:xfrm flipH="1">
            <a:off x="4679645" y="1680828"/>
            <a:ext cx="3214568" cy="162434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tângulo 41">
            <a:extLst>
              <a:ext uri="{FF2B5EF4-FFF2-40B4-BE49-F238E27FC236}">
                <a16:creationId xmlns:a16="http://schemas.microsoft.com/office/drawing/2014/main" id="{E1A51344-A905-490E-B83E-79966CF8D7B3}"/>
              </a:ext>
            </a:extLst>
          </p:cNvPr>
          <p:cNvSpPr/>
          <p:nvPr/>
        </p:nvSpPr>
        <p:spPr>
          <a:xfrm>
            <a:off x="6984557" y="1172996"/>
            <a:ext cx="1695412" cy="507831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2674676E-9CE0-49D8-870A-B1315E328D65}"/>
              </a:ext>
            </a:extLst>
          </p:cNvPr>
          <p:cNvSpPr txBox="1"/>
          <p:nvPr/>
        </p:nvSpPr>
        <p:spPr>
          <a:xfrm>
            <a:off x="7046506" y="1172997"/>
            <a:ext cx="169541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Font-size: </a:t>
            </a:r>
            <a:r>
              <a:rPr lang="en-US" sz="900" b="1" dirty="0"/>
              <a:t>48px;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Color: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Font-family: </a:t>
            </a:r>
            <a:r>
              <a:rPr lang="en-US" sz="900" b="1" dirty="0"/>
              <a:t>“Open Sans”</a:t>
            </a:r>
          </a:p>
        </p:txBody>
      </p:sp>
      <p:cxnSp>
        <p:nvCxnSpPr>
          <p:cNvPr id="47" name="Conexão reta unidirecional 46">
            <a:extLst>
              <a:ext uri="{FF2B5EF4-FFF2-40B4-BE49-F238E27FC236}">
                <a16:creationId xmlns:a16="http://schemas.microsoft.com/office/drawing/2014/main" id="{72E325CC-B967-4C38-855A-BEC7FA6E2ACD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1465440" y="1812899"/>
            <a:ext cx="2997399" cy="164839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tângulo 48">
            <a:extLst>
              <a:ext uri="{FF2B5EF4-FFF2-40B4-BE49-F238E27FC236}">
                <a16:creationId xmlns:a16="http://schemas.microsoft.com/office/drawing/2014/main" id="{69E6C193-205E-42EF-B9BC-635ECAFF3080}"/>
              </a:ext>
            </a:extLst>
          </p:cNvPr>
          <p:cNvSpPr/>
          <p:nvPr/>
        </p:nvSpPr>
        <p:spPr>
          <a:xfrm>
            <a:off x="532626" y="1130025"/>
            <a:ext cx="1865628" cy="682874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EE7BB978-70CD-4C46-B9B9-17D31D7D9F9C}"/>
              </a:ext>
            </a:extLst>
          </p:cNvPr>
          <p:cNvSpPr txBox="1"/>
          <p:nvPr/>
        </p:nvSpPr>
        <p:spPr>
          <a:xfrm>
            <a:off x="594575" y="1130026"/>
            <a:ext cx="1830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Border: </a:t>
            </a:r>
            <a:r>
              <a:rPr lang="en-US" sz="900" b="1" dirty="0"/>
              <a:t>3px solid #E63946;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Width: </a:t>
            </a:r>
            <a:r>
              <a:rPr lang="en-US" sz="900" b="1" dirty="0"/>
              <a:t>20%;</a:t>
            </a:r>
            <a:endParaRPr lang="en-US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Margin-top: </a:t>
            </a:r>
            <a:r>
              <a:rPr lang="en-US" sz="900" b="1" dirty="0"/>
              <a:t>0.5em;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Margin-bottom: </a:t>
            </a:r>
            <a:r>
              <a:rPr lang="en-US" sz="900" b="1" dirty="0"/>
              <a:t>1.5em;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169FF5D-F71E-4A8C-B339-7B350AA79AB8}"/>
              </a:ext>
            </a:extLst>
          </p:cNvPr>
          <p:cNvSpPr/>
          <p:nvPr/>
        </p:nvSpPr>
        <p:spPr>
          <a:xfrm>
            <a:off x="4207517" y="3593070"/>
            <a:ext cx="716953" cy="75046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E72EA5D-4172-4C49-90AD-B8984DF4E705}"/>
              </a:ext>
            </a:extLst>
          </p:cNvPr>
          <p:cNvSpPr/>
          <p:nvPr/>
        </p:nvSpPr>
        <p:spPr>
          <a:xfrm>
            <a:off x="3273758" y="3599794"/>
            <a:ext cx="716953" cy="75046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98ECB49-0CA1-40CE-A01F-371CD87002F8}"/>
              </a:ext>
            </a:extLst>
          </p:cNvPr>
          <p:cNvSpPr/>
          <p:nvPr/>
        </p:nvSpPr>
        <p:spPr>
          <a:xfrm>
            <a:off x="5144460" y="3592938"/>
            <a:ext cx="716953" cy="75046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035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50F27BE5-8471-4DB4-9D64-D979CA2B7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866" y="1377762"/>
            <a:ext cx="3001854" cy="321347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(</a:t>
            </a:r>
            <a:r>
              <a:rPr lang="en-US" dirty="0" err="1"/>
              <a:t>continuação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711688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50F27BE5-8471-4DB4-9D64-D979CA2B7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866" y="1377762"/>
            <a:ext cx="3001854" cy="321347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(</a:t>
            </a:r>
            <a:r>
              <a:rPr lang="en-US" dirty="0" err="1"/>
              <a:t>continuação</a:t>
            </a:r>
            <a:r>
              <a:rPr lang="en-US" dirty="0"/>
              <a:t>)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0E0A0BD-F7AA-4A79-9469-EA1E4270CE3E}"/>
              </a:ext>
            </a:extLst>
          </p:cNvPr>
          <p:cNvSpPr/>
          <p:nvPr/>
        </p:nvSpPr>
        <p:spPr>
          <a:xfrm>
            <a:off x="3232150" y="1745806"/>
            <a:ext cx="2578102" cy="451293"/>
          </a:xfrm>
          <a:prstGeom prst="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5" name="Conexão reta unidirecional 4">
            <a:extLst>
              <a:ext uri="{FF2B5EF4-FFF2-40B4-BE49-F238E27FC236}">
                <a16:creationId xmlns:a16="http://schemas.microsoft.com/office/drawing/2014/main" id="{F7448340-9B01-41DC-87EE-264B61AE034E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5819534" y="1577897"/>
            <a:ext cx="1789089" cy="393555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ângulo 10">
            <a:extLst>
              <a:ext uri="{FF2B5EF4-FFF2-40B4-BE49-F238E27FC236}">
                <a16:creationId xmlns:a16="http://schemas.microsoft.com/office/drawing/2014/main" id="{150C1B2B-D721-4CE8-ABB2-5AEC61914382}"/>
              </a:ext>
            </a:extLst>
          </p:cNvPr>
          <p:cNvSpPr/>
          <p:nvPr/>
        </p:nvSpPr>
        <p:spPr>
          <a:xfrm>
            <a:off x="6682649" y="985340"/>
            <a:ext cx="1851947" cy="592557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3E6DAC4-7E4B-4DBF-977C-05D7BF3B2AD3}"/>
              </a:ext>
            </a:extLst>
          </p:cNvPr>
          <p:cNvSpPr txBox="1"/>
          <p:nvPr/>
        </p:nvSpPr>
        <p:spPr>
          <a:xfrm>
            <a:off x="6606252" y="1027703"/>
            <a:ext cx="2018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Display: </a:t>
            </a:r>
            <a:r>
              <a:rPr lang="en-US" sz="800" b="1" dirty="0"/>
              <a:t>flex;</a:t>
            </a:r>
            <a:endParaRPr lang="en-US" sz="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Flex-wrap: </a:t>
            </a:r>
            <a:r>
              <a:rPr lang="en-US" sz="800" b="1" dirty="0"/>
              <a:t>wrap;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Justify-content: </a:t>
            </a:r>
            <a:r>
              <a:rPr lang="en-US" sz="800" b="1" dirty="0"/>
              <a:t>space-around</a:t>
            </a:r>
            <a:endParaRPr lang="en-US" sz="800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07A592B-0BDE-4163-A485-D606F6774A5F}"/>
              </a:ext>
            </a:extLst>
          </p:cNvPr>
          <p:cNvSpPr/>
          <p:nvPr/>
        </p:nvSpPr>
        <p:spPr>
          <a:xfrm>
            <a:off x="527509" y="717717"/>
            <a:ext cx="1498600" cy="723733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2 </a:t>
            </a:r>
            <a:r>
              <a:rPr lang="en-US" sz="1050" b="1" dirty="0">
                <a:solidFill>
                  <a:schemeClr val="tx1"/>
                </a:solidFill>
              </a:rPr>
              <a:t>sections</a:t>
            </a:r>
            <a:r>
              <a:rPr lang="en-US" sz="1050" dirty="0">
                <a:solidFill>
                  <a:schemeClr val="tx1"/>
                </a:solidFill>
              </a:rPr>
              <a:t>, com </a:t>
            </a:r>
            <a:r>
              <a:rPr lang="en-US" sz="1050" dirty="0" err="1">
                <a:solidFill>
                  <a:schemeClr val="tx1"/>
                </a:solidFill>
              </a:rPr>
              <a:t>formato</a:t>
            </a:r>
            <a:r>
              <a:rPr lang="en-US" sz="1050" dirty="0">
                <a:solidFill>
                  <a:schemeClr val="tx1"/>
                </a:solidFill>
              </a:rPr>
              <a:t> </a:t>
            </a:r>
            <a:r>
              <a:rPr lang="en-US" sz="1050" dirty="0" err="1">
                <a:solidFill>
                  <a:schemeClr val="tx1"/>
                </a:solidFill>
              </a:rPr>
              <a:t>igual</a:t>
            </a:r>
            <a:r>
              <a:rPr lang="en-US" sz="1050" dirty="0">
                <a:solidFill>
                  <a:schemeClr val="tx1"/>
                </a:solidFill>
              </a:rPr>
              <a:t> </a:t>
            </a:r>
            <a:r>
              <a:rPr lang="en-US" sz="1050" dirty="0" err="1">
                <a:solidFill>
                  <a:schemeClr val="tx1"/>
                </a:solidFill>
              </a:rPr>
              <a:t>ao</a:t>
            </a:r>
            <a:r>
              <a:rPr lang="en-US" sz="1050" dirty="0">
                <a:solidFill>
                  <a:schemeClr val="tx1"/>
                </a:solidFill>
              </a:rPr>
              <a:t> anterior</a:t>
            </a:r>
          </a:p>
        </p:txBody>
      </p:sp>
      <p:cxnSp>
        <p:nvCxnSpPr>
          <p:cNvPr id="18" name="Conexão reta unidirecional 17">
            <a:extLst>
              <a:ext uri="{FF2B5EF4-FFF2-40B4-BE49-F238E27FC236}">
                <a16:creationId xmlns:a16="http://schemas.microsoft.com/office/drawing/2014/main" id="{AA03548E-B703-48F3-AD7E-8D5893CDA0A7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1701800" y="1971453"/>
            <a:ext cx="1724208" cy="60848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 21">
            <a:extLst>
              <a:ext uri="{FF2B5EF4-FFF2-40B4-BE49-F238E27FC236}">
                <a16:creationId xmlns:a16="http://schemas.microsoft.com/office/drawing/2014/main" id="{A620CA9F-4432-4D3E-884B-448C05F1DCF6}"/>
              </a:ext>
            </a:extLst>
          </p:cNvPr>
          <p:cNvSpPr/>
          <p:nvPr/>
        </p:nvSpPr>
        <p:spPr>
          <a:xfrm>
            <a:off x="473753" y="2579940"/>
            <a:ext cx="1456647" cy="461665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ADE5D19-B8C6-4544-B4C1-E6DEC4B6829B}"/>
              </a:ext>
            </a:extLst>
          </p:cNvPr>
          <p:cNvSpPr txBox="1"/>
          <p:nvPr/>
        </p:nvSpPr>
        <p:spPr>
          <a:xfrm>
            <a:off x="473755" y="2579940"/>
            <a:ext cx="1456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Display: </a:t>
            </a:r>
            <a:r>
              <a:rPr lang="en-US" sz="800" b="1" dirty="0"/>
              <a:t>flex;</a:t>
            </a:r>
            <a:endParaRPr lang="en-US" sz="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Flex-wrap: </a:t>
            </a:r>
            <a:r>
              <a:rPr lang="en-US" sz="800" b="1" dirty="0"/>
              <a:t>column;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Margin: </a:t>
            </a:r>
            <a:r>
              <a:rPr lang="en-US" sz="800" b="1" dirty="0"/>
              <a:t>22px;</a:t>
            </a:r>
            <a:endParaRPr lang="en-US" sz="800" dirty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FE1B79E0-329A-47E8-A9F8-F23C4994AEA0}"/>
              </a:ext>
            </a:extLst>
          </p:cNvPr>
          <p:cNvSpPr/>
          <p:nvPr/>
        </p:nvSpPr>
        <p:spPr>
          <a:xfrm>
            <a:off x="5018598" y="1745806"/>
            <a:ext cx="623973" cy="451293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CCBC294-B105-47BF-A954-93AE5010C601}"/>
              </a:ext>
            </a:extLst>
          </p:cNvPr>
          <p:cNvSpPr/>
          <p:nvPr/>
        </p:nvSpPr>
        <p:spPr>
          <a:xfrm>
            <a:off x="4226944" y="1747425"/>
            <a:ext cx="623973" cy="451293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9052B4E-548E-4EE6-A440-A3B0398CB457}"/>
              </a:ext>
            </a:extLst>
          </p:cNvPr>
          <p:cNvSpPr/>
          <p:nvPr/>
        </p:nvSpPr>
        <p:spPr>
          <a:xfrm>
            <a:off x="3426008" y="1745806"/>
            <a:ext cx="623973" cy="451293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9401995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896D1661-BA14-4567-809B-96C3DF189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866" y="1377762"/>
            <a:ext cx="3001854" cy="321347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(</a:t>
            </a:r>
            <a:r>
              <a:rPr lang="en-US" dirty="0" err="1"/>
              <a:t>continuação</a:t>
            </a:r>
            <a:r>
              <a:rPr lang="en-US" dirty="0"/>
              <a:t>)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2387A49-B1A3-4639-A3EE-4B57D53F693B}"/>
              </a:ext>
            </a:extLst>
          </p:cNvPr>
          <p:cNvSpPr/>
          <p:nvPr/>
        </p:nvSpPr>
        <p:spPr>
          <a:xfrm>
            <a:off x="3931874" y="2776114"/>
            <a:ext cx="378982" cy="526105"/>
          </a:xfrm>
          <a:prstGeom prst="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5" name="Conexão reta unidirecional 4">
            <a:extLst>
              <a:ext uri="{FF2B5EF4-FFF2-40B4-BE49-F238E27FC236}">
                <a16:creationId xmlns:a16="http://schemas.microsoft.com/office/drawing/2014/main" id="{42D04981-A77B-45C5-8B38-BECE5396B3DE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5010150" y="2085243"/>
            <a:ext cx="2291766" cy="79394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2276A7C5-6981-46C4-A33C-12D4178D6CCB}"/>
              </a:ext>
            </a:extLst>
          </p:cNvPr>
          <p:cNvSpPr/>
          <p:nvPr/>
        </p:nvSpPr>
        <p:spPr>
          <a:xfrm>
            <a:off x="6320671" y="1253692"/>
            <a:ext cx="1962489" cy="831551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D20D35C-6C2A-4903-9F3E-A3B1D28A6A3D}"/>
              </a:ext>
            </a:extLst>
          </p:cNvPr>
          <p:cNvSpPr txBox="1"/>
          <p:nvPr/>
        </p:nvSpPr>
        <p:spPr>
          <a:xfrm>
            <a:off x="6320671" y="1253691"/>
            <a:ext cx="19624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Font-size: </a:t>
            </a:r>
            <a:r>
              <a:rPr lang="en-US" sz="800" b="1" dirty="0"/>
              <a:t>22px;</a:t>
            </a:r>
            <a:endParaRPr lang="en-US" sz="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Color: </a:t>
            </a:r>
            <a:r>
              <a:rPr lang="en-US" sz="800" b="1" dirty="0"/>
              <a:t>#1D3557;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Width: </a:t>
            </a:r>
            <a:r>
              <a:rPr lang="en-US" sz="800" b="1" dirty="0"/>
              <a:t>80%;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Text-align: </a:t>
            </a:r>
            <a:r>
              <a:rPr lang="en-US" sz="800" b="1" dirty="0"/>
              <a:t>center;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Line-height: </a:t>
            </a:r>
            <a:r>
              <a:rPr lang="en-US" sz="800" b="1" dirty="0"/>
              <a:t>1.1em;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D5C59CE-8992-4443-8AC8-DDF03ACE4A76}"/>
              </a:ext>
            </a:extLst>
          </p:cNvPr>
          <p:cNvSpPr/>
          <p:nvPr/>
        </p:nvSpPr>
        <p:spPr>
          <a:xfrm>
            <a:off x="4310857" y="2795759"/>
            <a:ext cx="824352" cy="366541"/>
          </a:xfrm>
          <a:prstGeom prst="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F47143F0-DB9D-4521-91C1-6DE6441EC7DC}"/>
              </a:ext>
            </a:extLst>
          </p:cNvPr>
          <p:cNvSpPr/>
          <p:nvPr/>
        </p:nvSpPr>
        <p:spPr>
          <a:xfrm>
            <a:off x="4310857" y="2801515"/>
            <a:ext cx="824352" cy="48143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14F16C3-3E94-4810-A807-254A737ABC5F}"/>
              </a:ext>
            </a:extLst>
          </p:cNvPr>
          <p:cNvSpPr/>
          <p:nvPr/>
        </p:nvSpPr>
        <p:spPr>
          <a:xfrm>
            <a:off x="4310856" y="3158312"/>
            <a:ext cx="824353" cy="143908"/>
          </a:xfrm>
          <a:prstGeom prst="rect">
            <a:avLst/>
          </a:prstGeom>
          <a:noFill/>
          <a:ln>
            <a:solidFill>
              <a:srgbClr val="7030A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D70F8AD-084B-41F4-B283-6E457726AC88}"/>
              </a:ext>
            </a:extLst>
          </p:cNvPr>
          <p:cNvSpPr/>
          <p:nvPr/>
        </p:nvSpPr>
        <p:spPr>
          <a:xfrm>
            <a:off x="680394" y="2143857"/>
            <a:ext cx="1962489" cy="657658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2B58BD7-A88A-4C2A-9DCC-FB039B651CAC}"/>
              </a:ext>
            </a:extLst>
          </p:cNvPr>
          <p:cNvSpPr txBox="1"/>
          <p:nvPr/>
        </p:nvSpPr>
        <p:spPr>
          <a:xfrm>
            <a:off x="680394" y="2203635"/>
            <a:ext cx="2138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Font-size: </a:t>
            </a:r>
            <a:r>
              <a:rPr lang="en-US" sz="800" b="1" dirty="0"/>
              <a:t>24px;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Text-align: </a:t>
            </a:r>
            <a:r>
              <a:rPr lang="en-US" sz="800" b="1" dirty="0"/>
              <a:t>center;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Margin: </a:t>
            </a:r>
            <a:r>
              <a:rPr lang="en-US" sz="800" b="1" dirty="0"/>
              <a:t>0.5em 0em;</a:t>
            </a:r>
            <a:endParaRPr lang="en-US" sz="800" dirty="0"/>
          </a:p>
        </p:txBody>
      </p:sp>
      <p:cxnSp>
        <p:nvCxnSpPr>
          <p:cNvPr id="26" name="Conexão reta unidirecional 25">
            <a:extLst>
              <a:ext uri="{FF2B5EF4-FFF2-40B4-BE49-F238E27FC236}">
                <a16:creationId xmlns:a16="http://schemas.microsoft.com/office/drawing/2014/main" id="{8E24FAE0-C4A0-46F7-A58C-7AA95689CA8D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1661639" y="2801515"/>
            <a:ext cx="2352267" cy="41317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770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9925650-0A48-4692-BE20-AFF0B46F8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866" y="1377762"/>
            <a:ext cx="3001854" cy="3213473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292C43D0-F014-4EFA-96DD-088A58D4C6D7}"/>
              </a:ext>
            </a:extLst>
          </p:cNvPr>
          <p:cNvSpPr/>
          <p:nvPr/>
        </p:nvSpPr>
        <p:spPr>
          <a:xfrm>
            <a:off x="6696635" y="2791343"/>
            <a:ext cx="2018450" cy="469569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Página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(</a:t>
            </a:r>
            <a:r>
              <a:rPr lang="en-US" dirty="0" err="1"/>
              <a:t>continuação</a:t>
            </a:r>
            <a:r>
              <a:rPr lang="en-US" dirty="0"/>
              <a:t>)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693C1B0-6B40-4DF8-89B9-916EB9BBC218}"/>
              </a:ext>
            </a:extLst>
          </p:cNvPr>
          <p:cNvSpPr/>
          <p:nvPr/>
        </p:nvSpPr>
        <p:spPr>
          <a:xfrm>
            <a:off x="3021865" y="3599794"/>
            <a:ext cx="3001855" cy="1000620"/>
          </a:xfrm>
          <a:prstGeom prst="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onexão reta unidirecional 6">
            <a:extLst>
              <a:ext uri="{FF2B5EF4-FFF2-40B4-BE49-F238E27FC236}">
                <a16:creationId xmlns:a16="http://schemas.microsoft.com/office/drawing/2014/main" id="{F337D891-43EA-4C08-8843-F8F64D508343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062262" y="3260912"/>
            <a:ext cx="1643598" cy="45383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E8F6E567-5CA2-4442-9D1E-BB504C7A09AB}"/>
              </a:ext>
            </a:extLst>
          </p:cNvPr>
          <p:cNvSpPr txBox="1"/>
          <p:nvPr/>
        </p:nvSpPr>
        <p:spPr>
          <a:xfrm>
            <a:off x="6696635" y="2809684"/>
            <a:ext cx="20184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Display: </a:t>
            </a:r>
            <a:r>
              <a:rPr lang="en-US" sz="800" b="1" dirty="0"/>
              <a:t>flex;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Justify-content:</a:t>
            </a:r>
            <a:r>
              <a:rPr lang="en-US" sz="800" b="1" dirty="0"/>
              <a:t> space-around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6297DFD-46AD-4601-AC50-4AE5A3650A97}"/>
              </a:ext>
            </a:extLst>
          </p:cNvPr>
          <p:cNvSpPr/>
          <p:nvPr/>
        </p:nvSpPr>
        <p:spPr>
          <a:xfrm>
            <a:off x="3262177" y="3898244"/>
            <a:ext cx="709433" cy="536921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exão reta unidirecional 17">
            <a:extLst>
              <a:ext uri="{FF2B5EF4-FFF2-40B4-BE49-F238E27FC236}">
                <a16:creationId xmlns:a16="http://schemas.microsoft.com/office/drawing/2014/main" id="{6E0CFDCA-A46A-4B38-83E6-ECD55200F569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2156383" y="3008564"/>
            <a:ext cx="1637867" cy="8542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ângulo 25">
            <a:extLst>
              <a:ext uri="{FF2B5EF4-FFF2-40B4-BE49-F238E27FC236}">
                <a16:creationId xmlns:a16="http://schemas.microsoft.com/office/drawing/2014/main" id="{997ADDE3-BD69-4E8F-AB67-33A4ED337686}"/>
              </a:ext>
            </a:extLst>
          </p:cNvPr>
          <p:cNvSpPr/>
          <p:nvPr/>
        </p:nvSpPr>
        <p:spPr>
          <a:xfrm>
            <a:off x="1394563" y="2530112"/>
            <a:ext cx="1523640" cy="478452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13851CAA-0687-43EB-8718-681C56C2DFA3}"/>
              </a:ext>
            </a:extLst>
          </p:cNvPr>
          <p:cNvSpPr txBox="1"/>
          <p:nvPr/>
        </p:nvSpPr>
        <p:spPr>
          <a:xfrm>
            <a:off x="1446938" y="2542156"/>
            <a:ext cx="1471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Width: </a:t>
            </a:r>
            <a:r>
              <a:rPr lang="en-US" sz="800" b="1" dirty="0"/>
              <a:t>22em;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Margin: </a:t>
            </a:r>
            <a:r>
              <a:rPr lang="en-US" sz="800" b="1" dirty="0"/>
              <a:t>auto 15px;</a:t>
            </a:r>
            <a:endParaRPr lang="en-US" sz="800" dirty="0"/>
          </a:p>
        </p:txBody>
      </p:sp>
      <p:cxnSp>
        <p:nvCxnSpPr>
          <p:cNvPr id="30" name="Conexão reta unidirecional 29">
            <a:extLst>
              <a:ext uri="{FF2B5EF4-FFF2-40B4-BE49-F238E27FC236}">
                <a16:creationId xmlns:a16="http://schemas.microsoft.com/office/drawing/2014/main" id="{6D178C49-1D68-48B6-B156-729D14369EA9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2156383" y="3008564"/>
            <a:ext cx="3135035" cy="84155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xão reta unidirecional 33">
            <a:extLst>
              <a:ext uri="{FF2B5EF4-FFF2-40B4-BE49-F238E27FC236}">
                <a16:creationId xmlns:a16="http://schemas.microsoft.com/office/drawing/2014/main" id="{9AD174CB-1FCA-4D81-95E2-7E4C2BA53127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2156383" y="3008564"/>
            <a:ext cx="2025652" cy="8542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ângulo 13">
            <a:extLst>
              <a:ext uri="{FF2B5EF4-FFF2-40B4-BE49-F238E27FC236}">
                <a16:creationId xmlns:a16="http://schemas.microsoft.com/office/drawing/2014/main" id="{92A976AB-B920-4E78-A382-362EA8602BE4}"/>
              </a:ext>
            </a:extLst>
          </p:cNvPr>
          <p:cNvSpPr/>
          <p:nvPr/>
        </p:nvSpPr>
        <p:spPr>
          <a:xfrm>
            <a:off x="4097846" y="3898244"/>
            <a:ext cx="709433" cy="536921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68A1944-FF96-4B6C-A2C1-7C77B6A10301}"/>
              </a:ext>
            </a:extLst>
          </p:cNvPr>
          <p:cNvSpPr/>
          <p:nvPr/>
        </p:nvSpPr>
        <p:spPr>
          <a:xfrm>
            <a:off x="5006047" y="3898244"/>
            <a:ext cx="709433" cy="536921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13C02B49-02BF-44F7-90C7-2031CB897DF7}"/>
              </a:ext>
            </a:extLst>
          </p:cNvPr>
          <p:cNvSpPr/>
          <p:nvPr/>
        </p:nvSpPr>
        <p:spPr>
          <a:xfrm>
            <a:off x="530829" y="3057965"/>
            <a:ext cx="1637867" cy="695365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AE252184-A20A-4D33-BD24-AE84BE52951F}"/>
              </a:ext>
            </a:extLst>
          </p:cNvPr>
          <p:cNvSpPr txBox="1"/>
          <p:nvPr/>
        </p:nvSpPr>
        <p:spPr>
          <a:xfrm>
            <a:off x="601159" y="3082481"/>
            <a:ext cx="1586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Text-align: </a:t>
            </a:r>
            <a:r>
              <a:rPr lang="en-US" sz="800" b="1" dirty="0"/>
              <a:t>center;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Font-size: </a:t>
            </a:r>
            <a:r>
              <a:rPr lang="en-US" sz="800" b="1" dirty="0"/>
              <a:t>30px;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Margin-top: </a:t>
            </a:r>
            <a:r>
              <a:rPr lang="en-US" sz="800" b="1" dirty="0"/>
              <a:t>1em;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Margin-bottom: </a:t>
            </a:r>
            <a:r>
              <a:rPr lang="en-US" sz="800" b="1" dirty="0"/>
              <a:t>0.5em;</a:t>
            </a:r>
            <a:endParaRPr lang="en-US" sz="800" dirty="0"/>
          </a:p>
        </p:txBody>
      </p:sp>
      <p:cxnSp>
        <p:nvCxnSpPr>
          <p:cNvPr id="37" name="Conexão reta unidirecional 36">
            <a:extLst>
              <a:ext uri="{FF2B5EF4-FFF2-40B4-BE49-F238E27FC236}">
                <a16:creationId xmlns:a16="http://schemas.microsoft.com/office/drawing/2014/main" id="{9CF73CC3-5F47-41C9-A81A-8AC78F7B6184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2187967" y="3374869"/>
            <a:ext cx="1341561" cy="597177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tângulo 42">
            <a:extLst>
              <a:ext uri="{FF2B5EF4-FFF2-40B4-BE49-F238E27FC236}">
                <a16:creationId xmlns:a16="http://schemas.microsoft.com/office/drawing/2014/main" id="{8E649AA1-35FD-4A98-BC0A-98914F94451A}"/>
              </a:ext>
            </a:extLst>
          </p:cNvPr>
          <p:cNvSpPr/>
          <p:nvPr/>
        </p:nvSpPr>
        <p:spPr>
          <a:xfrm>
            <a:off x="736919" y="3825605"/>
            <a:ext cx="1637867" cy="695365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16E4DB5-E0F4-4BC8-B109-12C80939441F}"/>
              </a:ext>
            </a:extLst>
          </p:cNvPr>
          <p:cNvSpPr txBox="1"/>
          <p:nvPr/>
        </p:nvSpPr>
        <p:spPr>
          <a:xfrm>
            <a:off x="807249" y="3850121"/>
            <a:ext cx="1586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Text-align: </a:t>
            </a:r>
            <a:r>
              <a:rPr lang="en-US" sz="800" b="1" dirty="0"/>
              <a:t>left;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Font-size: </a:t>
            </a:r>
            <a:r>
              <a:rPr lang="en-US" sz="800" b="1" dirty="0"/>
              <a:t>16px;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Margin-top: </a:t>
            </a:r>
            <a:r>
              <a:rPr lang="en-US" sz="800" b="1" dirty="0"/>
              <a:t>0em;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Margin-bottom: </a:t>
            </a:r>
            <a:r>
              <a:rPr lang="en-US" sz="800" b="1" dirty="0"/>
              <a:t>0.4em;</a:t>
            </a:r>
            <a:endParaRPr lang="en-US" sz="800" dirty="0"/>
          </a:p>
        </p:txBody>
      </p:sp>
      <p:cxnSp>
        <p:nvCxnSpPr>
          <p:cNvPr id="47" name="Conexão reta unidirecional 46">
            <a:extLst>
              <a:ext uri="{FF2B5EF4-FFF2-40B4-BE49-F238E27FC236}">
                <a16:creationId xmlns:a16="http://schemas.microsoft.com/office/drawing/2014/main" id="{25E04F34-0B7E-49F0-98D3-A3ED9C380104}"/>
              </a:ext>
            </a:extLst>
          </p:cNvPr>
          <p:cNvCxnSpPr>
            <a:cxnSpLocks/>
            <a:stCxn id="45" idx="3"/>
          </p:cNvCxnSpPr>
          <p:nvPr/>
        </p:nvCxnSpPr>
        <p:spPr>
          <a:xfrm>
            <a:off x="2394057" y="4142509"/>
            <a:ext cx="934090" cy="18916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93051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E086AD1A-6347-4B3C-88CA-1AE572F8B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452" y="1450507"/>
            <a:ext cx="5870256" cy="295347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076" y="208499"/>
            <a:ext cx="9144000" cy="913800"/>
          </a:xfrm>
        </p:spPr>
        <p:txBody>
          <a:bodyPr/>
          <a:lstStyle/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Somos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174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dirty="0">
                <a:solidFill>
                  <a:srgbClr val="434343"/>
                </a:solidFill>
              </a:rPr>
              <a:t>1. Introdução</a:t>
            </a:r>
            <a:endParaRPr dirty="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2354298-4939-40FF-8128-3969D0A5E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452" y="1450507"/>
            <a:ext cx="5870256" cy="2953472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AF5A27FD-E212-4323-A9AD-AABD27A4AD87}"/>
              </a:ext>
            </a:extLst>
          </p:cNvPr>
          <p:cNvSpPr/>
          <p:nvPr/>
        </p:nvSpPr>
        <p:spPr>
          <a:xfrm>
            <a:off x="6484732" y="688483"/>
            <a:ext cx="2017361" cy="465072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8" y="215223"/>
            <a:ext cx="9144000" cy="913800"/>
          </a:xfrm>
        </p:spPr>
        <p:txBody>
          <a:bodyPr/>
          <a:lstStyle/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Somos</a:t>
            </a:r>
            <a:endParaRPr lang="en-US" dirty="0"/>
          </a:p>
        </p:txBody>
      </p: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07E7EC00-02C6-49EE-A8AB-FFFA06BF1E3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559747" y="1095045"/>
            <a:ext cx="615094" cy="5723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unidirecional 17">
            <a:extLst>
              <a:ext uri="{FF2B5EF4-FFF2-40B4-BE49-F238E27FC236}">
                <a16:creationId xmlns:a16="http://schemas.microsoft.com/office/drawing/2014/main" id="{659B0854-D940-4C94-80E9-CCA1EDADA6F4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5725025" y="921019"/>
            <a:ext cx="759707" cy="57758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C0563FDA-23E0-4D60-B3A2-351B90796E8E}"/>
              </a:ext>
            </a:extLst>
          </p:cNvPr>
          <p:cNvSpPr txBox="1"/>
          <p:nvPr/>
        </p:nvSpPr>
        <p:spPr>
          <a:xfrm>
            <a:off x="6539867" y="692149"/>
            <a:ext cx="1962226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800" b="1" dirty="0"/>
              <a:t>:active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B671793-66BC-4329-B2B6-9867FDC92276}"/>
              </a:ext>
            </a:extLst>
          </p:cNvPr>
          <p:cNvSpPr/>
          <p:nvPr/>
        </p:nvSpPr>
        <p:spPr>
          <a:xfrm>
            <a:off x="1591452" y="1638771"/>
            <a:ext cx="5870256" cy="752887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C42EE3A9-DA70-4229-8E6B-94A0DDE9B06B}"/>
              </a:ext>
            </a:extLst>
          </p:cNvPr>
          <p:cNvSpPr/>
          <p:nvPr/>
        </p:nvSpPr>
        <p:spPr>
          <a:xfrm>
            <a:off x="879509" y="753631"/>
            <a:ext cx="1360475" cy="341414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C59C364-4FBD-45AE-9304-C15FBE44CD0E}"/>
              </a:ext>
            </a:extLst>
          </p:cNvPr>
          <p:cNvSpPr txBox="1"/>
          <p:nvPr/>
        </p:nvSpPr>
        <p:spPr>
          <a:xfrm>
            <a:off x="943754" y="801374"/>
            <a:ext cx="1295396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Height: </a:t>
            </a:r>
            <a:r>
              <a:rPr lang="en-US" sz="800" b="1" dirty="0"/>
              <a:t>14em</a:t>
            </a:r>
            <a:r>
              <a:rPr lang="en-US" sz="800" dirty="0"/>
              <a:t>;</a:t>
            </a:r>
          </a:p>
        </p:txBody>
      </p:sp>
      <p:cxnSp>
        <p:nvCxnSpPr>
          <p:cNvPr id="8" name="Conexão reta unidirecional 7">
            <a:extLst>
              <a:ext uri="{FF2B5EF4-FFF2-40B4-BE49-F238E27FC236}">
                <a16:creationId xmlns:a16="http://schemas.microsoft.com/office/drawing/2014/main" id="{33695C50-EFD0-4CDA-A538-07DDDCED747E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1418665" y="1964384"/>
            <a:ext cx="2354759" cy="8657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16">
            <a:extLst>
              <a:ext uri="{FF2B5EF4-FFF2-40B4-BE49-F238E27FC236}">
                <a16:creationId xmlns:a16="http://schemas.microsoft.com/office/drawing/2014/main" id="{E468B768-BBB7-4413-8EB3-BC79221664D4}"/>
              </a:ext>
            </a:extLst>
          </p:cNvPr>
          <p:cNvSpPr/>
          <p:nvPr/>
        </p:nvSpPr>
        <p:spPr>
          <a:xfrm>
            <a:off x="738427" y="2830136"/>
            <a:ext cx="1360475" cy="1120071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FAF1BF65-2FAF-48C3-8DD1-A42759998645}"/>
              </a:ext>
            </a:extLst>
          </p:cNvPr>
          <p:cNvSpPr txBox="1"/>
          <p:nvPr/>
        </p:nvSpPr>
        <p:spPr>
          <a:xfrm>
            <a:off x="802672" y="2877881"/>
            <a:ext cx="1295396" cy="1000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Text-align: </a:t>
            </a:r>
            <a:r>
              <a:rPr lang="en-US" sz="800" b="1" dirty="0"/>
              <a:t>center;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Padding-top: </a:t>
            </a:r>
            <a:r>
              <a:rPr lang="en-US" sz="800" b="1" dirty="0"/>
              <a:t>0.5em;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Font-size: </a:t>
            </a:r>
            <a:r>
              <a:rPr lang="en-US" sz="800" b="1" dirty="0"/>
              <a:t>72px;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Font-weight: </a:t>
            </a:r>
            <a:r>
              <a:rPr lang="en-US" sz="800" b="1" dirty="0"/>
              <a:t>700;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Text-shadow: </a:t>
            </a:r>
            <a:r>
              <a:rPr lang="en-US" sz="800" b="1" dirty="0"/>
              <a:t>1px 2px #457B9D</a:t>
            </a:r>
            <a:r>
              <a:rPr lang="en-US" sz="800" dirty="0"/>
              <a:t>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8AE60A3-B54C-4E05-84D6-4479F751BCDA}"/>
              </a:ext>
            </a:extLst>
          </p:cNvPr>
          <p:cNvSpPr txBox="1"/>
          <p:nvPr/>
        </p:nvSpPr>
        <p:spPr>
          <a:xfrm>
            <a:off x="6508346" y="870129"/>
            <a:ext cx="20648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border-bottom: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3px ridge #457B9D;</a:t>
            </a:r>
          </a:p>
        </p:txBody>
      </p:sp>
      <p:cxnSp>
        <p:nvCxnSpPr>
          <p:cNvPr id="21" name="Conexão reta unidirecional 20">
            <a:extLst>
              <a:ext uri="{FF2B5EF4-FFF2-40B4-BE49-F238E27FC236}">
                <a16:creationId xmlns:a16="http://schemas.microsoft.com/office/drawing/2014/main" id="{3715B877-CAAD-4184-AE1C-BAC9E7CC5F53}"/>
              </a:ext>
            </a:extLst>
          </p:cNvPr>
          <p:cNvCxnSpPr>
            <a:cxnSpLocks/>
            <a:stCxn id="23" idx="0"/>
          </p:cNvCxnSpPr>
          <p:nvPr/>
        </p:nvCxnSpPr>
        <p:spPr>
          <a:xfrm flipH="1" flipV="1">
            <a:off x="6034824" y="2128827"/>
            <a:ext cx="1571846" cy="6541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tângulo 22">
            <a:extLst>
              <a:ext uri="{FF2B5EF4-FFF2-40B4-BE49-F238E27FC236}">
                <a16:creationId xmlns:a16="http://schemas.microsoft.com/office/drawing/2014/main" id="{9C6E6F50-83F8-4B36-9981-704E72E05AFC}"/>
              </a:ext>
            </a:extLst>
          </p:cNvPr>
          <p:cNvSpPr/>
          <p:nvPr/>
        </p:nvSpPr>
        <p:spPr>
          <a:xfrm>
            <a:off x="6508346" y="2782969"/>
            <a:ext cx="2196648" cy="575557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C417D2B-9E12-4035-A12F-4F476C2905FB}"/>
              </a:ext>
            </a:extLst>
          </p:cNvPr>
          <p:cNvSpPr txBox="1"/>
          <p:nvPr/>
        </p:nvSpPr>
        <p:spPr>
          <a:xfrm>
            <a:off x="6572590" y="2830713"/>
            <a:ext cx="21324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background-image: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linear-gradient()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background-position: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center;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background-size: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cover;</a:t>
            </a:r>
          </a:p>
        </p:txBody>
      </p:sp>
    </p:spTree>
    <p:extLst>
      <p:ext uri="{BB962C8B-B14F-4D97-AF65-F5344CB8AC3E}">
        <p14:creationId xmlns:p14="http://schemas.microsoft.com/office/powerpoint/2010/main" val="34661486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D729F01B-1568-419C-9753-36F136197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452" y="1450507"/>
            <a:ext cx="5870256" cy="2953472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200E48B5-68D4-4C69-B907-A608CFD5B7C2}"/>
              </a:ext>
            </a:extLst>
          </p:cNvPr>
          <p:cNvSpPr/>
          <p:nvPr/>
        </p:nvSpPr>
        <p:spPr>
          <a:xfrm>
            <a:off x="6773181" y="996312"/>
            <a:ext cx="1735820" cy="435145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949"/>
            <a:ext cx="9144000" cy="913800"/>
          </a:xfrm>
        </p:spPr>
        <p:txBody>
          <a:bodyPr/>
          <a:lstStyle/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Somos</a:t>
            </a:r>
            <a:endParaRPr lang="en-US" dirty="0"/>
          </a:p>
        </p:txBody>
      </p: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07E7EC00-02C6-49EE-A8AB-FFFA06BF1E38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6380975" y="2528043"/>
            <a:ext cx="1803400" cy="79289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ângulo 7">
            <a:extLst>
              <a:ext uri="{FF2B5EF4-FFF2-40B4-BE49-F238E27FC236}">
                <a16:creationId xmlns:a16="http://schemas.microsoft.com/office/drawing/2014/main" id="{A76821EF-F9FC-4F5E-9FDD-BFF9B8407AF3}"/>
              </a:ext>
            </a:extLst>
          </p:cNvPr>
          <p:cNvSpPr/>
          <p:nvPr/>
        </p:nvSpPr>
        <p:spPr>
          <a:xfrm>
            <a:off x="7472432" y="2041461"/>
            <a:ext cx="1360475" cy="530289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FFABF25-CA82-407D-9692-D693FB8415B0}"/>
              </a:ext>
            </a:extLst>
          </p:cNvPr>
          <p:cNvSpPr txBox="1"/>
          <p:nvPr/>
        </p:nvSpPr>
        <p:spPr>
          <a:xfrm>
            <a:off x="7536677" y="2089205"/>
            <a:ext cx="1295396" cy="438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line-height: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1.4em;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font-size: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16px;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78DE56A-63D8-4FEB-8BD1-F72A3F199598}"/>
              </a:ext>
            </a:extLst>
          </p:cNvPr>
          <p:cNvSpPr/>
          <p:nvPr/>
        </p:nvSpPr>
        <p:spPr>
          <a:xfrm>
            <a:off x="2019275" y="2416048"/>
            <a:ext cx="5014609" cy="16129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exão reta unidirecional 18">
            <a:extLst>
              <a:ext uri="{FF2B5EF4-FFF2-40B4-BE49-F238E27FC236}">
                <a16:creationId xmlns:a16="http://schemas.microsoft.com/office/drawing/2014/main" id="{316EDE4D-D0EA-47EB-B365-509F64F8842E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1746275" y="1383655"/>
            <a:ext cx="3224129" cy="1663555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tângulo 23">
            <a:extLst>
              <a:ext uri="{FF2B5EF4-FFF2-40B4-BE49-F238E27FC236}">
                <a16:creationId xmlns:a16="http://schemas.microsoft.com/office/drawing/2014/main" id="{F3EA9EFB-BC11-4411-BCC2-2A71E3372343}"/>
              </a:ext>
            </a:extLst>
          </p:cNvPr>
          <p:cNvSpPr/>
          <p:nvPr/>
        </p:nvSpPr>
        <p:spPr>
          <a:xfrm>
            <a:off x="567591" y="469854"/>
            <a:ext cx="2357368" cy="913801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3503CEC-BFDA-43C6-A276-FF4D6825BE67}"/>
              </a:ext>
            </a:extLst>
          </p:cNvPr>
          <p:cNvSpPr txBox="1"/>
          <p:nvPr/>
        </p:nvSpPr>
        <p:spPr>
          <a:xfrm>
            <a:off x="567591" y="447351"/>
            <a:ext cx="31186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background-color: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#f1f1f1;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width: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18em;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10px;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text-align: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center;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font-size: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30px;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box-shadow: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2px </a:t>
            </a:r>
            <a:r>
              <a:rPr lang="en-US" sz="800" b="1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2px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8px 4px #00000059;</a:t>
            </a:r>
          </a:p>
        </p:txBody>
      </p:sp>
      <p:cxnSp>
        <p:nvCxnSpPr>
          <p:cNvPr id="28" name="Conexão reta unidirecional 27">
            <a:extLst>
              <a:ext uri="{FF2B5EF4-FFF2-40B4-BE49-F238E27FC236}">
                <a16:creationId xmlns:a16="http://schemas.microsoft.com/office/drawing/2014/main" id="{74E1F6B5-7633-41E4-98D7-9C0B91601728}"/>
              </a:ext>
            </a:extLst>
          </p:cNvPr>
          <p:cNvCxnSpPr>
            <a:cxnSpLocks/>
          </p:cNvCxnSpPr>
          <p:nvPr/>
        </p:nvCxnSpPr>
        <p:spPr>
          <a:xfrm>
            <a:off x="1543078" y="3559733"/>
            <a:ext cx="895322" cy="1177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ângulo 31">
            <a:extLst>
              <a:ext uri="{FF2B5EF4-FFF2-40B4-BE49-F238E27FC236}">
                <a16:creationId xmlns:a16="http://schemas.microsoft.com/office/drawing/2014/main" id="{F8EF6BE0-7E72-40BD-987E-DE915CD22EB1}"/>
              </a:ext>
            </a:extLst>
          </p:cNvPr>
          <p:cNvSpPr/>
          <p:nvPr/>
        </p:nvSpPr>
        <p:spPr>
          <a:xfrm>
            <a:off x="461287" y="3320933"/>
            <a:ext cx="1080957" cy="374124"/>
          </a:xfrm>
          <a:prstGeom prst="rect">
            <a:avLst/>
          </a:prstGeom>
          <a:solidFill>
            <a:schemeClr val="tx2">
              <a:lumMod val="50000"/>
              <a:alpha val="27059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A9DC2234-1AA2-46D7-857C-3BFB53B206C5}"/>
              </a:ext>
            </a:extLst>
          </p:cNvPr>
          <p:cNvSpPr txBox="1"/>
          <p:nvPr/>
        </p:nvSpPr>
        <p:spPr>
          <a:xfrm>
            <a:off x="461287" y="3392450"/>
            <a:ext cx="1080957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800" b="1" dirty="0"/>
              <a:t>Slide-show</a:t>
            </a:r>
          </a:p>
        </p:txBody>
      </p:sp>
      <p:cxnSp>
        <p:nvCxnSpPr>
          <p:cNvPr id="14" name="Conexão reta unidirecional 13">
            <a:extLst>
              <a:ext uri="{FF2B5EF4-FFF2-40B4-BE49-F238E27FC236}">
                <a16:creationId xmlns:a16="http://schemas.microsoft.com/office/drawing/2014/main" id="{16F8780D-B06F-4BA2-B9C5-406A81FCC56A}"/>
              </a:ext>
            </a:extLst>
          </p:cNvPr>
          <p:cNvCxnSpPr>
            <a:cxnSpLocks/>
          </p:cNvCxnSpPr>
          <p:nvPr/>
        </p:nvCxnSpPr>
        <p:spPr>
          <a:xfrm>
            <a:off x="4070350" y="3392450"/>
            <a:ext cx="32385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056C1B2-53A3-4AA4-8B95-6F8F40D77757}"/>
              </a:ext>
            </a:extLst>
          </p:cNvPr>
          <p:cNvSpPr txBox="1"/>
          <p:nvPr/>
        </p:nvSpPr>
        <p:spPr>
          <a:xfrm>
            <a:off x="4025875" y="3426314"/>
            <a:ext cx="469925" cy="438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800" b="1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in: 20px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D36AACC6-EC71-433A-88DE-B7B3D7E40FFC}"/>
              </a:ext>
            </a:extLst>
          </p:cNvPr>
          <p:cNvSpPr txBox="1"/>
          <p:nvPr/>
        </p:nvSpPr>
        <p:spPr>
          <a:xfrm>
            <a:off x="6846206" y="1106162"/>
            <a:ext cx="158977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justify-content: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space-around;</a:t>
            </a:r>
          </a:p>
        </p:txBody>
      </p:sp>
      <p:cxnSp>
        <p:nvCxnSpPr>
          <p:cNvPr id="27" name="Conexão reta unidirecional 26">
            <a:extLst>
              <a:ext uri="{FF2B5EF4-FFF2-40B4-BE49-F238E27FC236}">
                <a16:creationId xmlns:a16="http://schemas.microsoft.com/office/drawing/2014/main" id="{8845917C-BDBE-4679-A6B1-D17C229BAABF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5786473" y="1431457"/>
            <a:ext cx="1854618" cy="11696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31038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1466FAA-F3B7-43AA-B86A-AA6C9AA85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624" y="1411200"/>
            <a:ext cx="4608559" cy="316043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Somos</a:t>
            </a:r>
            <a:r>
              <a:rPr lang="en-US" dirty="0"/>
              <a:t> (</a:t>
            </a:r>
            <a:r>
              <a:rPr lang="en-US" dirty="0" err="1"/>
              <a:t>continuação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560796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Imagem 75">
            <a:extLst>
              <a:ext uri="{FF2B5EF4-FFF2-40B4-BE49-F238E27FC236}">
                <a16:creationId xmlns:a16="http://schemas.microsoft.com/office/drawing/2014/main" id="{E813BFD2-1F59-43D1-AE00-2ED260604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624" y="1411200"/>
            <a:ext cx="4608559" cy="316043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Somos</a:t>
            </a:r>
            <a:r>
              <a:rPr lang="en-US" dirty="0"/>
              <a:t> (</a:t>
            </a:r>
            <a:r>
              <a:rPr lang="en-US" dirty="0" err="1"/>
              <a:t>continuação</a:t>
            </a:r>
            <a:r>
              <a:rPr lang="en-US" dirty="0"/>
              <a:t>)</a:t>
            </a:r>
          </a:p>
        </p:txBody>
      </p: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FA394858-F9A1-427D-9346-5B9029541CBD}"/>
              </a:ext>
            </a:extLst>
          </p:cNvPr>
          <p:cNvCxnSpPr>
            <a:cxnSpLocks/>
          </p:cNvCxnSpPr>
          <p:nvPr/>
        </p:nvCxnSpPr>
        <p:spPr>
          <a:xfrm>
            <a:off x="4476628" y="2571750"/>
            <a:ext cx="29210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29FBAEAB-7F79-4B47-9449-C843EA8F2338}"/>
              </a:ext>
            </a:extLst>
          </p:cNvPr>
          <p:cNvSpPr txBox="1"/>
          <p:nvPr/>
        </p:nvSpPr>
        <p:spPr>
          <a:xfrm>
            <a:off x="4396207" y="2571750"/>
            <a:ext cx="452942" cy="254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20px</a:t>
            </a:r>
            <a:endParaRPr lang="en-US" sz="800" b="1" i="1" dirty="0">
              <a:solidFill>
                <a:srgbClr val="FF0000"/>
              </a:solidFill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EDF1E43-31D2-46A6-8115-B80860829E98}"/>
              </a:ext>
            </a:extLst>
          </p:cNvPr>
          <p:cNvSpPr/>
          <p:nvPr/>
        </p:nvSpPr>
        <p:spPr>
          <a:xfrm>
            <a:off x="6510067" y="1130025"/>
            <a:ext cx="1947485" cy="381917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8B5FB11-5FFF-4A8A-8531-8EC24E0232C8}"/>
              </a:ext>
            </a:extLst>
          </p:cNvPr>
          <p:cNvSpPr txBox="1"/>
          <p:nvPr/>
        </p:nvSpPr>
        <p:spPr>
          <a:xfrm>
            <a:off x="6553744" y="1178820"/>
            <a:ext cx="1903808" cy="254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Justify-content: 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space-around;</a:t>
            </a:r>
            <a:endParaRPr lang="en-US" sz="800" b="1" i="1" dirty="0">
              <a:solidFill>
                <a:schemeClr val="tx1"/>
              </a:solidFill>
            </a:endParaRPr>
          </a:p>
        </p:txBody>
      </p:sp>
      <p:cxnSp>
        <p:nvCxnSpPr>
          <p:cNvPr id="16" name="Conexão reta unidirecional 15">
            <a:extLst>
              <a:ext uri="{FF2B5EF4-FFF2-40B4-BE49-F238E27FC236}">
                <a16:creationId xmlns:a16="http://schemas.microsoft.com/office/drawing/2014/main" id="{969E3ED2-8714-4C03-9D8E-D334DF3DA9FB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356350" y="1511942"/>
            <a:ext cx="1127460" cy="3359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tângulo 24">
            <a:extLst>
              <a:ext uri="{FF2B5EF4-FFF2-40B4-BE49-F238E27FC236}">
                <a16:creationId xmlns:a16="http://schemas.microsoft.com/office/drawing/2014/main" id="{05A4BB78-B6C2-4FCE-B027-F50A00193ECD}"/>
              </a:ext>
            </a:extLst>
          </p:cNvPr>
          <p:cNvSpPr/>
          <p:nvPr/>
        </p:nvSpPr>
        <p:spPr>
          <a:xfrm>
            <a:off x="2908300" y="1847850"/>
            <a:ext cx="3340099" cy="13970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872D6DD1-8C0E-4091-95DF-AAD32220D82D}"/>
              </a:ext>
            </a:extLst>
          </p:cNvPr>
          <p:cNvSpPr/>
          <p:nvPr/>
        </p:nvSpPr>
        <p:spPr>
          <a:xfrm>
            <a:off x="387293" y="1065140"/>
            <a:ext cx="2461277" cy="100307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8944778-0C18-4C93-A299-6B5F05659373}"/>
              </a:ext>
            </a:extLst>
          </p:cNvPr>
          <p:cNvSpPr txBox="1"/>
          <p:nvPr/>
        </p:nvSpPr>
        <p:spPr>
          <a:xfrm>
            <a:off x="430970" y="1113935"/>
            <a:ext cx="241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background-color: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#f1f1f1;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width: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21em;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height: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25.5em;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10px;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text-align: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center;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box-shadow: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2px </a:t>
            </a:r>
            <a:r>
              <a:rPr lang="en-US" sz="800" b="1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2px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8px 4px #00000098;</a:t>
            </a:r>
          </a:p>
        </p:txBody>
      </p:sp>
      <p:cxnSp>
        <p:nvCxnSpPr>
          <p:cNvPr id="31" name="Conexão reta unidirecional 30">
            <a:extLst>
              <a:ext uri="{FF2B5EF4-FFF2-40B4-BE49-F238E27FC236}">
                <a16:creationId xmlns:a16="http://schemas.microsoft.com/office/drawing/2014/main" id="{A9AE1831-D650-46D6-BF51-B7E1B6C55E98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2848570" y="1566675"/>
            <a:ext cx="701080" cy="8149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tângulo 37">
            <a:extLst>
              <a:ext uri="{FF2B5EF4-FFF2-40B4-BE49-F238E27FC236}">
                <a16:creationId xmlns:a16="http://schemas.microsoft.com/office/drawing/2014/main" id="{DA0291A5-D31C-48E3-B152-CC0329632198}"/>
              </a:ext>
            </a:extLst>
          </p:cNvPr>
          <p:cNvSpPr/>
          <p:nvPr/>
        </p:nvSpPr>
        <p:spPr>
          <a:xfrm>
            <a:off x="778703" y="2343635"/>
            <a:ext cx="1211388" cy="431783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250B92E0-2C9E-4E29-9FED-99600557A248}"/>
              </a:ext>
            </a:extLst>
          </p:cNvPr>
          <p:cNvSpPr txBox="1"/>
          <p:nvPr/>
        </p:nvSpPr>
        <p:spPr>
          <a:xfrm>
            <a:off x="787805" y="2392430"/>
            <a:ext cx="12113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Font-size: </a:t>
            </a:r>
            <a:r>
              <a:rPr lang="en-US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24px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Margin: 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0.4em;</a:t>
            </a:r>
            <a:endParaRPr lang="en-US" sz="8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Conexão reta unidirecional 41">
            <a:extLst>
              <a:ext uri="{FF2B5EF4-FFF2-40B4-BE49-F238E27FC236}">
                <a16:creationId xmlns:a16="http://schemas.microsoft.com/office/drawing/2014/main" id="{156C214A-32E3-4447-A9D0-467DE4A6A280}"/>
              </a:ext>
            </a:extLst>
          </p:cNvPr>
          <p:cNvCxnSpPr>
            <a:cxnSpLocks/>
          </p:cNvCxnSpPr>
          <p:nvPr/>
        </p:nvCxnSpPr>
        <p:spPr>
          <a:xfrm>
            <a:off x="2008294" y="2559034"/>
            <a:ext cx="1611206" cy="202885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tângulo 46">
            <a:extLst>
              <a:ext uri="{FF2B5EF4-FFF2-40B4-BE49-F238E27FC236}">
                <a16:creationId xmlns:a16="http://schemas.microsoft.com/office/drawing/2014/main" id="{CC29F1A9-F52B-4547-AD82-BB0283AA9F9A}"/>
              </a:ext>
            </a:extLst>
          </p:cNvPr>
          <p:cNvSpPr/>
          <p:nvPr/>
        </p:nvSpPr>
        <p:spPr>
          <a:xfrm>
            <a:off x="769600" y="2976815"/>
            <a:ext cx="1548149" cy="572835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5C5CB1A-1444-4943-BFC5-4E8FD2704187}"/>
              </a:ext>
            </a:extLst>
          </p:cNvPr>
          <p:cNvSpPr txBox="1"/>
          <p:nvPr/>
        </p:nvSpPr>
        <p:spPr>
          <a:xfrm>
            <a:off x="778703" y="3025610"/>
            <a:ext cx="1539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Font-size: </a:t>
            </a:r>
            <a:r>
              <a:rPr lang="en-US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16px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Margin-bottom: </a:t>
            </a:r>
            <a:r>
              <a:rPr lang="en-US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1.3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Padding: 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0px 5px;</a:t>
            </a:r>
            <a:endParaRPr lang="en-US" sz="8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1" name="Conexão reta unidirecional 50">
            <a:extLst>
              <a:ext uri="{FF2B5EF4-FFF2-40B4-BE49-F238E27FC236}">
                <a16:creationId xmlns:a16="http://schemas.microsoft.com/office/drawing/2014/main" id="{4CF5A870-6163-4D82-88E7-2C31840D013D}"/>
              </a:ext>
            </a:extLst>
          </p:cNvPr>
          <p:cNvCxnSpPr>
            <a:cxnSpLocks/>
            <a:stCxn id="47" idx="3"/>
          </p:cNvCxnSpPr>
          <p:nvPr/>
        </p:nvCxnSpPr>
        <p:spPr>
          <a:xfrm flipV="1">
            <a:off x="2317749" y="2908437"/>
            <a:ext cx="1104901" cy="35479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tângulo 57">
            <a:extLst>
              <a:ext uri="{FF2B5EF4-FFF2-40B4-BE49-F238E27FC236}">
                <a16:creationId xmlns:a16="http://schemas.microsoft.com/office/drawing/2014/main" id="{781F513C-8E23-40E5-8516-EAB45ADBDD1C}"/>
              </a:ext>
            </a:extLst>
          </p:cNvPr>
          <p:cNvSpPr/>
          <p:nvPr/>
        </p:nvSpPr>
        <p:spPr>
          <a:xfrm>
            <a:off x="6826251" y="3025611"/>
            <a:ext cx="1548149" cy="52404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855F6164-BD58-4FA9-AE1D-1B6EA19796C6}"/>
              </a:ext>
            </a:extLst>
          </p:cNvPr>
          <p:cNvSpPr txBox="1"/>
          <p:nvPr/>
        </p:nvSpPr>
        <p:spPr>
          <a:xfrm>
            <a:off x="6835354" y="3295651"/>
            <a:ext cx="153904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transform: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scale(1.2);</a:t>
            </a:r>
          </a:p>
        </p:txBody>
      </p:sp>
      <p:cxnSp>
        <p:nvCxnSpPr>
          <p:cNvPr id="62" name="Conexão reta unidirecional 61">
            <a:extLst>
              <a:ext uri="{FF2B5EF4-FFF2-40B4-BE49-F238E27FC236}">
                <a16:creationId xmlns:a16="http://schemas.microsoft.com/office/drawing/2014/main" id="{F1E86FB6-6EB4-4B00-AB5B-FF8C48248066}"/>
              </a:ext>
            </a:extLst>
          </p:cNvPr>
          <p:cNvCxnSpPr>
            <a:cxnSpLocks/>
            <a:stCxn id="58" idx="1"/>
          </p:cNvCxnSpPr>
          <p:nvPr/>
        </p:nvCxnSpPr>
        <p:spPr>
          <a:xfrm flipH="1" flipV="1">
            <a:off x="5507825" y="3025611"/>
            <a:ext cx="1318426" cy="26202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EEEA8D56-5DA1-4DB8-AC80-3988B7C23893}"/>
              </a:ext>
            </a:extLst>
          </p:cNvPr>
          <p:cNvSpPr txBox="1"/>
          <p:nvPr/>
        </p:nvSpPr>
        <p:spPr>
          <a:xfrm>
            <a:off x="6835354" y="3052909"/>
            <a:ext cx="153904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:hover</a:t>
            </a:r>
          </a:p>
        </p:txBody>
      </p:sp>
    </p:spTree>
    <p:extLst>
      <p:ext uri="{BB962C8B-B14F-4D97-AF65-F5344CB8AC3E}">
        <p14:creationId xmlns:p14="http://schemas.microsoft.com/office/powerpoint/2010/main" val="20975824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0B2418F-9010-4206-A4D7-C7AF46F81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598" y="1293058"/>
            <a:ext cx="4341235" cy="331697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Horário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9107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8FD10211-9886-4E6B-83D1-14FE3DE45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598" y="1293058"/>
            <a:ext cx="4341235" cy="3316976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F1C0520-4FDF-44F6-964C-757758B83271}"/>
              </a:ext>
            </a:extLst>
          </p:cNvPr>
          <p:cNvSpPr/>
          <p:nvPr/>
        </p:nvSpPr>
        <p:spPr>
          <a:xfrm>
            <a:off x="6421815" y="745061"/>
            <a:ext cx="1947485" cy="446082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Horário</a:t>
            </a:r>
            <a:endParaRPr lang="en-US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2CB39CC-2291-461D-A5FD-412065C9CCA9}"/>
              </a:ext>
            </a:extLst>
          </p:cNvPr>
          <p:cNvSpPr/>
          <p:nvPr/>
        </p:nvSpPr>
        <p:spPr>
          <a:xfrm>
            <a:off x="5086350" y="1489076"/>
            <a:ext cx="247650" cy="101600"/>
          </a:xfrm>
          <a:prstGeom prst="rect">
            <a:avLst/>
          </a:prstGeom>
          <a:solidFill>
            <a:srgbClr val="81ECEC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exão reta unidirecional 3">
            <a:extLst>
              <a:ext uri="{FF2B5EF4-FFF2-40B4-BE49-F238E27FC236}">
                <a16:creationId xmlns:a16="http://schemas.microsoft.com/office/drawing/2014/main" id="{4D0D777D-A4B7-45FC-A4B3-39E3EB3737C7}"/>
              </a:ext>
            </a:extLst>
          </p:cNvPr>
          <p:cNvCxnSpPr>
            <a:cxnSpLocks/>
          </p:cNvCxnSpPr>
          <p:nvPr/>
        </p:nvCxnSpPr>
        <p:spPr>
          <a:xfrm flipH="1">
            <a:off x="4423581" y="1719979"/>
            <a:ext cx="2109037" cy="62952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>
            <a:extLst>
              <a:ext uri="{FF2B5EF4-FFF2-40B4-BE49-F238E27FC236}">
                <a16:creationId xmlns:a16="http://schemas.microsoft.com/office/drawing/2014/main" id="{84BE1699-50DE-41C5-8066-3DB042E6B3B8}"/>
              </a:ext>
            </a:extLst>
          </p:cNvPr>
          <p:cNvSpPr txBox="1"/>
          <p:nvPr/>
        </p:nvSpPr>
        <p:spPr>
          <a:xfrm>
            <a:off x="6421815" y="828768"/>
            <a:ext cx="2010985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US" sz="800" b="1" i="1" dirty="0"/>
              <a:t>(</a:t>
            </a:r>
            <a:r>
              <a:rPr lang="en-US" sz="800" b="1" i="1" dirty="0" err="1"/>
              <a:t>Propriedades</a:t>
            </a:r>
            <a:r>
              <a:rPr lang="en-US" sz="800" b="1" i="1" dirty="0"/>
              <a:t> </a:t>
            </a:r>
            <a:r>
              <a:rPr lang="en-US" sz="800" b="1" i="1" dirty="0" err="1"/>
              <a:t>iguais</a:t>
            </a:r>
            <a:r>
              <a:rPr lang="en-US" sz="800" b="1" i="1" dirty="0"/>
              <a:t> </a:t>
            </a:r>
            <a:r>
              <a:rPr lang="en-US" sz="800" b="1" i="1" dirty="0" err="1"/>
              <a:t>às</a:t>
            </a:r>
            <a:r>
              <a:rPr lang="en-US" sz="800" b="1" i="1" dirty="0"/>
              <a:t> </a:t>
            </a:r>
            <a:r>
              <a:rPr lang="en-US" sz="800" b="1" i="1" dirty="0" err="1"/>
              <a:t>anteriores</a:t>
            </a:r>
            <a:r>
              <a:rPr lang="en-US" sz="800" b="1" i="1" dirty="0"/>
              <a:t>)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8D20837-A676-4192-9F21-32FA07D132D3}"/>
              </a:ext>
            </a:extLst>
          </p:cNvPr>
          <p:cNvSpPr/>
          <p:nvPr/>
        </p:nvSpPr>
        <p:spPr>
          <a:xfrm>
            <a:off x="6596117" y="1372482"/>
            <a:ext cx="1947485" cy="977018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0A6DA13-B2CF-412D-89B4-1453681AFF9A}"/>
              </a:ext>
            </a:extLst>
          </p:cNvPr>
          <p:cNvSpPr txBox="1"/>
          <p:nvPr/>
        </p:nvSpPr>
        <p:spPr>
          <a:xfrm>
            <a:off x="6596117" y="1456190"/>
            <a:ext cx="2010985" cy="80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padding: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20px 30px;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background-color: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#f1faee4b;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width: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28em;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20px;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854151C4-DEF8-4C03-A1D0-58B67C1D6CCA}"/>
              </a:ext>
            </a:extLst>
          </p:cNvPr>
          <p:cNvSpPr/>
          <p:nvPr/>
        </p:nvSpPr>
        <p:spPr>
          <a:xfrm>
            <a:off x="570181" y="3232150"/>
            <a:ext cx="1947485" cy="60325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5F3CC090-80B4-4E27-A04A-63B5B17AEB01}"/>
              </a:ext>
            </a:extLst>
          </p:cNvPr>
          <p:cNvSpPr txBox="1"/>
          <p:nvPr/>
        </p:nvSpPr>
        <p:spPr>
          <a:xfrm>
            <a:off x="613858" y="3280945"/>
            <a:ext cx="1745377" cy="438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padding: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10px 20px;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i="1" dirty="0">
                <a:solidFill>
                  <a:schemeClr val="tx1"/>
                </a:solidFill>
              </a:rPr>
              <a:t>Color: </a:t>
            </a:r>
            <a:r>
              <a:rPr lang="en-US" sz="800" b="1" i="1" dirty="0">
                <a:solidFill>
                  <a:schemeClr val="tx1"/>
                </a:solidFill>
              </a:rPr>
              <a:t>white;</a:t>
            </a:r>
          </a:p>
        </p:txBody>
      </p:sp>
      <p:cxnSp>
        <p:nvCxnSpPr>
          <p:cNvPr id="26" name="Conexão reta unidirecional 25">
            <a:extLst>
              <a:ext uri="{FF2B5EF4-FFF2-40B4-BE49-F238E27FC236}">
                <a16:creationId xmlns:a16="http://schemas.microsoft.com/office/drawing/2014/main" id="{F69A54CB-7AA6-4147-B3FD-AF8D8A618506}"/>
              </a:ext>
            </a:extLst>
          </p:cNvPr>
          <p:cNvCxnSpPr>
            <a:cxnSpLocks/>
            <a:stCxn id="22" idx="3"/>
          </p:cNvCxnSpPr>
          <p:nvPr/>
        </p:nvCxnSpPr>
        <p:spPr>
          <a:xfrm flipV="1">
            <a:off x="2517666" y="2949459"/>
            <a:ext cx="1180275" cy="5843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xão reta unidirecional 12">
            <a:extLst>
              <a:ext uri="{FF2B5EF4-FFF2-40B4-BE49-F238E27FC236}">
                <a16:creationId xmlns:a16="http://schemas.microsoft.com/office/drawing/2014/main" id="{838B586C-476D-405F-A022-0463F481C511}"/>
              </a:ext>
            </a:extLst>
          </p:cNvPr>
          <p:cNvCxnSpPr>
            <a:cxnSpLocks/>
          </p:cNvCxnSpPr>
          <p:nvPr/>
        </p:nvCxnSpPr>
        <p:spPr>
          <a:xfrm>
            <a:off x="4514850" y="3067050"/>
            <a:ext cx="29210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A0C19B7-6784-4634-AFD7-648DE9A798DC}"/>
              </a:ext>
            </a:extLst>
          </p:cNvPr>
          <p:cNvSpPr txBox="1"/>
          <p:nvPr/>
        </p:nvSpPr>
        <p:spPr>
          <a:xfrm>
            <a:off x="4434429" y="3067050"/>
            <a:ext cx="452942" cy="254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b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40px</a:t>
            </a:r>
            <a:endParaRPr lang="en-US" sz="800" b="1" i="1" dirty="0">
              <a:solidFill>
                <a:srgbClr val="FF0000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901F4AD-1320-4E96-8097-84E7C26460A5}"/>
              </a:ext>
            </a:extLst>
          </p:cNvPr>
          <p:cNvSpPr/>
          <p:nvPr/>
        </p:nvSpPr>
        <p:spPr>
          <a:xfrm>
            <a:off x="592737" y="1365261"/>
            <a:ext cx="1947485" cy="381917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E4AEDAC-6F6D-4102-9DE5-555C1D5AE94A}"/>
              </a:ext>
            </a:extLst>
          </p:cNvPr>
          <p:cNvSpPr txBox="1"/>
          <p:nvPr/>
        </p:nvSpPr>
        <p:spPr>
          <a:xfrm>
            <a:off x="636414" y="1414056"/>
            <a:ext cx="1903808" cy="254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Justify-content: 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space-around;</a:t>
            </a:r>
            <a:endParaRPr lang="en-US" sz="800" b="1" i="1" dirty="0">
              <a:solidFill>
                <a:schemeClr val="tx1"/>
              </a:solidFill>
            </a:endParaRPr>
          </a:p>
        </p:txBody>
      </p:sp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E95BAC6C-FF38-4565-954F-E13A3682EC50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1566480" y="1747178"/>
            <a:ext cx="1460613" cy="3483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ângulo 10">
            <a:extLst>
              <a:ext uri="{FF2B5EF4-FFF2-40B4-BE49-F238E27FC236}">
                <a16:creationId xmlns:a16="http://schemas.microsoft.com/office/drawing/2014/main" id="{A7A98AB6-6AD3-409E-B4C2-415BC83F25E3}"/>
              </a:ext>
            </a:extLst>
          </p:cNvPr>
          <p:cNvSpPr/>
          <p:nvPr/>
        </p:nvSpPr>
        <p:spPr>
          <a:xfrm>
            <a:off x="2994350" y="2095501"/>
            <a:ext cx="3340099" cy="131460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94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6FFB6D1-C2C9-4406-BA5A-F076A6707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423" y="1417615"/>
            <a:ext cx="3515154" cy="31251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Cursos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554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m 41">
            <a:extLst>
              <a:ext uri="{FF2B5EF4-FFF2-40B4-BE49-F238E27FC236}">
                <a16:creationId xmlns:a16="http://schemas.microsoft.com/office/drawing/2014/main" id="{A55C2936-166F-4A31-8B18-CEA14FE9F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423" y="1417615"/>
            <a:ext cx="3515154" cy="31251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Cursos</a:t>
            </a:r>
            <a:endParaRPr lang="en-US" dirty="0"/>
          </a:p>
        </p:txBody>
      </p:sp>
      <p:cxnSp>
        <p:nvCxnSpPr>
          <p:cNvPr id="4" name="Conexão reta unidirecional 3">
            <a:extLst>
              <a:ext uri="{FF2B5EF4-FFF2-40B4-BE49-F238E27FC236}">
                <a16:creationId xmlns:a16="http://schemas.microsoft.com/office/drawing/2014/main" id="{E4614520-26A4-4F88-B500-566772AC1DB7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791360" y="1219200"/>
            <a:ext cx="2383952" cy="85837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E9E7DD18-A017-4F82-9404-F5A5DE4118C8}"/>
              </a:ext>
            </a:extLst>
          </p:cNvPr>
          <p:cNvSpPr/>
          <p:nvPr/>
        </p:nvSpPr>
        <p:spPr>
          <a:xfrm>
            <a:off x="817617" y="825130"/>
            <a:ext cx="1947485" cy="39407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4BBCC2D6-35B4-4705-B8C6-27E6AAFFAECF}"/>
              </a:ext>
            </a:extLst>
          </p:cNvPr>
          <p:cNvSpPr txBox="1"/>
          <p:nvPr/>
        </p:nvSpPr>
        <p:spPr>
          <a:xfrm>
            <a:off x="817617" y="833175"/>
            <a:ext cx="20109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/>
              <a:t>Width: </a:t>
            </a:r>
            <a:r>
              <a:rPr lang="en-US" sz="800" b="1" i="1" dirty="0"/>
              <a:t>100%;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/>
              <a:t>Border-radius: </a:t>
            </a:r>
            <a:r>
              <a:rPr lang="en-US" sz="800" b="1" i="1" dirty="0"/>
              <a:t>55px;</a:t>
            </a:r>
          </a:p>
        </p:txBody>
      </p:sp>
      <p:cxnSp>
        <p:nvCxnSpPr>
          <p:cNvPr id="29" name="Conexão reta unidirecional 28">
            <a:extLst>
              <a:ext uri="{FF2B5EF4-FFF2-40B4-BE49-F238E27FC236}">
                <a16:creationId xmlns:a16="http://schemas.microsoft.com/office/drawing/2014/main" id="{2E2267B2-867C-4589-9813-EFC7D39DE3A9}"/>
              </a:ext>
            </a:extLst>
          </p:cNvPr>
          <p:cNvCxnSpPr>
            <a:cxnSpLocks/>
          </p:cNvCxnSpPr>
          <p:nvPr/>
        </p:nvCxnSpPr>
        <p:spPr>
          <a:xfrm flipH="1">
            <a:off x="5607050" y="1393238"/>
            <a:ext cx="2103022" cy="68433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tângulo 30">
            <a:extLst>
              <a:ext uri="{FF2B5EF4-FFF2-40B4-BE49-F238E27FC236}">
                <a16:creationId xmlns:a16="http://schemas.microsoft.com/office/drawing/2014/main" id="{18232246-3C2E-4D45-B93C-C3A9B6D560E6}"/>
              </a:ext>
            </a:extLst>
          </p:cNvPr>
          <p:cNvSpPr/>
          <p:nvPr/>
        </p:nvSpPr>
        <p:spPr>
          <a:xfrm>
            <a:off x="6425839" y="825130"/>
            <a:ext cx="1947485" cy="562915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7BF86E39-C3E4-4AA2-A9B3-1BDA59A233F4}"/>
              </a:ext>
            </a:extLst>
          </p:cNvPr>
          <p:cNvSpPr txBox="1"/>
          <p:nvPr/>
        </p:nvSpPr>
        <p:spPr>
          <a:xfrm>
            <a:off x="6425839" y="883606"/>
            <a:ext cx="2010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/>
              <a:t>Float: </a:t>
            </a:r>
            <a:r>
              <a:rPr lang="en-US" sz="800" b="1" dirty="0"/>
              <a:t>right</a:t>
            </a:r>
            <a:r>
              <a:rPr lang="en-US" sz="800" b="1" i="1" dirty="0"/>
              <a:t>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/>
              <a:t>Width: </a:t>
            </a:r>
            <a:r>
              <a:rPr lang="en-US" sz="800" b="1" dirty="0"/>
              <a:t>12rem</a:t>
            </a:r>
            <a:r>
              <a:rPr lang="en-US" sz="800" b="1" i="1" dirty="0"/>
              <a:t>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/>
              <a:t>Font-size: </a:t>
            </a:r>
            <a:r>
              <a:rPr lang="en-US" sz="800" b="1" dirty="0"/>
              <a:t>16px</a:t>
            </a:r>
            <a:r>
              <a:rPr lang="en-US" sz="800" b="1" i="1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4103495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m 24">
            <a:extLst>
              <a:ext uri="{FF2B5EF4-FFF2-40B4-BE49-F238E27FC236}">
                <a16:creationId xmlns:a16="http://schemas.microsoft.com/office/drawing/2014/main" id="{C5D0D1D6-0E97-4C7A-882E-E572BB305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423" y="1417615"/>
            <a:ext cx="3515154" cy="31251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Cursos</a:t>
            </a:r>
            <a:endParaRPr lang="en-US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C3552ED-7CA5-43D9-9F1A-7C8251A6F756}"/>
              </a:ext>
            </a:extLst>
          </p:cNvPr>
          <p:cNvSpPr/>
          <p:nvPr/>
        </p:nvSpPr>
        <p:spPr>
          <a:xfrm>
            <a:off x="3288903" y="2157800"/>
            <a:ext cx="2590800" cy="13462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528DDB7-CBFB-4F63-BBC9-0F7C074B57FD}"/>
              </a:ext>
            </a:extLst>
          </p:cNvPr>
          <p:cNvSpPr/>
          <p:nvPr/>
        </p:nvSpPr>
        <p:spPr>
          <a:xfrm>
            <a:off x="6596117" y="1372481"/>
            <a:ext cx="1947485" cy="634119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9A69640-5169-4327-B518-60B3FC5FA3C5}"/>
              </a:ext>
            </a:extLst>
          </p:cNvPr>
          <p:cNvSpPr txBox="1"/>
          <p:nvPr/>
        </p:nvSpPr>
        <p:spPr>
          <a:xfrm>
            <a:off x="6596117" y="1456190"/>
            <a:ext cx="2010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/>
              <a:t>Display: </a:t>
            </a:r>
            <a:r>
              <a:rPr lang="en-US" sz="800" b="1" i="1" dirty="0"/>
              <a:t>flex;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/>
              <a:t>Flex-wrap: </a:t>
            </a:r>
            <a:r>
              <a:rPr lang="en-US" sz="800" b="1" i="1" dirty="0"/>
              <a:t>wrap;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Justify-content: 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space-around;</a:t>
            </a:r>
            <a:endParaRPr lang="en-US" sz="800" b="1" i="1" dirty="0">
              <a:solidFill>
                <a:schemeClr val="tx1"/>
              </a:solidFill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DFA14BB6-5E83-448F-AA18-ED5F619AD847}"/>
              </a:ext>
            </a:extLst>
          </p:cNvPr>
          <p:cNvSpPr/>
          <p:nvPr/>
        </p:nvSpPr>
        <p:spPr>
          <a:xfrm>
            <a:off x="536898" y="1835102"/>
            <a:ext cx="1947485" cy="736648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5292481E-9D75-4C32-887B-42B8FA4316CE}"/>
              </a:ext>
            </a:extLst>
          </p:cNvPr>
          <p:cNvSpPr txBox="1"/>
          <p:nvPr/>
        </p:nvSpPr>
        <p:spPr>
          <a:xfrm>
            <a:off x="597773" y="1892300"/>
            <a:ext cx="1823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idth: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14em;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eight: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17em;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ext-align: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center;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argin: </a:t>
            </a:r>
            <a:r>
              <a:rPr lang="en-US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em;</a:t>
            </a:r>
          </a:p>
        </p:txBody>
      </p:sp>
      <p:cxnSp>
        <p:nvCxnSpPr>
          <p:cNvPr id="24" name="Conexão reta unidirecional 23">
            <a:extLst>
              <a:ext uri="{FF2B5EF4-FFF2-40B4-BE49-F238E27FC236}">
                <a16:creationId xmlns:a16="http://schemas.microsoft.com/office/drawing/2014/main" id="{E4D30648-3647-42B2-A878-ACBDA00E6FAD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866255" y="1687023"/>
            <a:ext cx="729862" cy="4417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xão reta unidirecional 26">
            <a:extLst>
              <a:ext uri="{FF2B5EF4-FFF2-40B4-BE49-F238E27FC236}">
                <a16:creationId xmlns:a16="http://schemas.microsoft.com/office/drawing/2014/main" id="{5DBA3658-CFBA-4BAE-B7CF-44FE67B660E8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2484383" y="2203426"/>
            <a:ext cx="1105982" cy="2726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tângulo 29">
            <a:extLst>
              <a:ext uri="{FF2B5EF4-FFF2-40B4-BE49-F238E27FC236}">
                <a16:creationId xmlns:a16="http://schemas.microsoft.com/office/drawing/2014/main" id="{B158DDAE-3A3E-4D75-A28C-48999FBC27E3}"/>
              </a:ext>
            </a:extLst>
          </p:cNvPr>
          <p:cNvSpPr/>
          <p:nvPr/>
        </p:nvSpPr>
        <p:spPr>
          <a:xfrm>
            <a:off x="6143260" y="3340100"/>
            <a:ext cx="2493295" cy="125095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cxnSp>
        <p:nvCxnSpPr>
          <p:cNvPr id="36" name="Conexão reta unidirecional 35">
            <a:extLst>
              <a:ext uri="{FF2B5EF4-FFF2-40B4-BE49-F238E27FC236}">
                <a16:creationId xmlns:a16="http://schemas.microsoft.com/office/drawing/2014/main" id="{A394E594-8667-4BFD-BF96-E1462D366559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5226050" y="3340101"/>
            <a:ext cx="917210" cy="625474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886188E-E752-4767-9DBA-90989336C1EA}"/>
              </a:ext>
            </a:extLst>
          </p:cNvPr>
          <p:cNvSpPr txBox="1"/>
          <p:nvPr/>
        </p:nvSpPr>
        <p:spPr>
          <a:xfrm>
            <a:off x="6231186" y="3392442"/>
            <a:ext cx="2375916" cy="133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ont-family: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"Roboto";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Background-color: 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#F1FAEE;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olor: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#1D3557;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order: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2px solid #457B9D;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adding: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0em 1em;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ont-size: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16px;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ont-weight: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bold;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argin: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0.5em 0em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ursor: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pointer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endParaRPr lang="en-US" sz="800" b="1" i="1" dirty="0">
              <a:solidFill>
                <a:schemeClr val="tx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048DFDA-C39E-4B4C-AF29-6333E82C1043}"/>
              </a:ext>
            </a:extLst>
          </p:cNvPr>
          <p:cNvSpPr/>
          <p:nvPr/>
        </p:nvSpPr>
        <p:spPr>
          <a:xfrm>
            <a:off x="395373" y="3153329"/>
            <a:ext cx="2654579" cy="1250950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cxnSp>
        <p:nvCxnSpPr>
          <p:cNvPr id="6" name="Conexão reta unidirecional 5">
            <a:extLst>
              <a:ext uri="{FF2B5EF4-FFF2-40B4-BE49-F238E27FC236}">
                <a16:creationId xmlns:a16="http://schemas.microsoft.com/office/drawing/2014/main" id="{4C119329-ED53-4093-83E6-4ED69F7A4AD1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3049952" y="3340100"/>
            <a:ext cx="931498" cy="438704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3827F36-CB7A-43D3-8E03-98B596C162A0}"/>
              </a:ext>
            </a:extLst>
          </p:cNvPr>
          <p:cNvSpPr txBox="1"/>
          <p:nvPr/>
        </p:nvSpPr>
        <p:spPr>
          <a:xfrm>
            <a:off x="483299" y="3205671"/>
            <a:ext cx="23759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:hover</a:t>
            </a:r>
            <a:endParaRPr lang="en-US" sz="800" b="1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183BE2D-122D-4E80-B498-E3BBF06DC39A}"/>
              </a:ext>
            </a:extLst>
          </p:cNvPr>
          <p:cNvSpPr txBox="1"/>
          <p:nvPr/>
        </p:nvSpPr>
        <p:spPr>
          <a:xfrm>
            <a:off x="402138" y="3484957"/>
            <a:ext cx="2725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background-size: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201% 100%;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background-image: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linear-gradient(to right,  #F1FAEE 50%, #457B9D 50%);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transition: background-position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0.6s;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background-position: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-99% 0;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color: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#F1FAEE;</a:t>
            </a:r>
          </a:p>
        </p:txBody>
      </p:sp>
    </p:spTree>
    <p:extLst>
      <p:ext uri="{BB962C8B-B14F-4D97-AF65-F5344CB8AC3E}">
        <p14:creationId xmlns:p14="http://schemas.microsoft.com/office/powerpoint/2010/main" val="13756574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Cursos</a:t>
            </a:r>
            <a:r>
              <a:rPr lang="en-US" dirty="0"/>
              <a:t> (Pop-Up)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6850825-69B8-43B7-994B-4733FB5EA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792" y="1498225"/>
            <a:ext cx="5614416" cy="2561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9BF4C781-E967-4E9B-B595-ECB7CD404B56}"/>
              </a:ext>
            </a:extLst>
          </p:cNvPr>
          <p:cNvSpPr/>
          <p:nvPr/>
        </p:nvSpPr>
        <p:spPr>
          <a:xfrm>
            <a:off x="683203" y="670766"/>
            <a:ext cx="1200462" cy="347266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547D948-6AB7-41CD-A03F-3EE244DF6D41}"/>
              </a:ext>
            </a:extLst>
          </p:cNvPr>
          <p:cNvSpPr txBox="1"/>
          <p:nvPr/>
        </p:nvSpPr>
        <p:spPr>
          <a:xfrm>
            <a:off x="744077" y="727964"/>
            <a:ext cx="113958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Font-size: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60px</a:t>
            </a:r>
          </a:p>
        </p:txBody>
      </p:sp>
      <p:cxnSp>
        <p:nvCxnSpPr>
          <p:cNvPr id="13" name="Conexão reta unidirecional 12">
            <a:extLst>
              <a:ext uri="{FF2B5EF4-FFF2-40B4-BE49-F238E27FC236}">
                <a16:creationId xmlns:a16="http://schemas.microsoft.com/office/drawing/2014/main" id="{024B99DE-5BA8-4C64-BB1C-6A4322EF596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883665" y="844399"/>
            <a:ext cx="2432303" cy="11708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45625BD5-4C7C-4254-922F-3587C27D490D}"/>
              </a:ext>
            </a:extLst>
          </p:cNvPr>
          <p:cNvSpPr/>
          <p:nvPr/>
        </p:nvSpPr>
        <p:spPr>
          <a:xfrm>
            <a:off x="622327" y="1718416"/>
            <a:ext cx="1261337" cy="354224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35ED6C7-70F4-4C86-9238-50FC94CA216B}"/>
              </a:ext>
            </a:extLst>
          </p:cNvPr>
          <p:cNvSpPr txBox="1"/>
          <p:nvPr/>
        </p:nvSpPr>
        <p:spPr>
          <a:xfrm>
            <a:off x="683202" y="1775614"/>
            <a:ext cx="182311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Font-size: </a:t>
            </a:r>
            <a:r>
              <a:rPr lang="en-US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18px;</a:t>
            </a:r>
          </a:p>
        </p:txBody>
      </p:sp>
      <p:cxnSp>
        <p:nvCxnSpPr>
          <p:cNvPr id="18" name="Conexão reta unidirecional 17">
            <a:extLst>
              <a:ext uri="{FF2B5EF4-FFF2-40B4-BE49-F238E27FC236}">
                <a16:creationId xmlns:a16="http://schemas.microsoft.com/office/drawing/2014/main" id="{D7840637-9176-4BC5-8511-9EFFA3998B8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883664" y="1895528"/>
            <a:ext cx="1664208" cy="4880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xão reta 38">
            <a:extLst>
              <a:ext uri="{FF2B5EF4-FFF2-40B4-BE49-F238E27FC236}">
                <a16:creationId xmlns:a16="http://schemas.microsoft.com/office/drawing/2014/main" id="{70FEB7F7-CB4F-457F-8995-C8A39A53F5A6}"/>
              </a:ext>
            </a:extLst>
          </p:cNvPr>
          <p:cNvCxnSpPr/>
          <p:nvPr/>
        </p:nvCxnSpPr>
        <p:spPr>
          <a:xfrm>
            <a:off x="6156960" y="1991058"/>
            <a:ext cx="0" cy="1319070"/>
          </a:xfrm>
          <a:prstGeom prst="line">
            <a:avLst/>
          </a:prstGeom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1" name="Conexão reta 40">
            <a:extLst>
              <a:ext uri="{FF2B5EF4-FFF2-40B4-BE49-F238E27FC236}">
                <a16:creationId xmlns:a16="http://schemas.microsoft.com/office/drawing/2014/main" id="{B23337EA-6E0D-4F72-9B0B-C170583B73D3}"/>
              </a:ext>
            </a:extLst>
          </p:cNvPr>
          <p:cNvCxnSpPr>
            <a:cxnSpLocks/>
          </p:cNvCxnSpPr>
          <p:nvPr/>
        </p:nvCxnSpPr>
        <p:spPr>
          <a:xfrm>
            <a:off x="2950464" y="1991058"/>
            <a:ext cx="0" cy="1319070"/>
          </a:xfrm>
          <a:prstGeom prst="line">
            <a:avLst/>
          </a:prstGeom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Chaveta à direita 41">
            <a:extLst>
              <a:ext uri="{FF2B5EF4-FFF2-40B4-BE49-F238E27FC236}">
                <a16:creationId xmlns:a16="http://schemas.microsoft.com/office/drawing/2014/main" id="{E6B3D65A-38BF-4E4B-9731-55E04E6C1764}"/>
              </a:ext>
            </a:extLst>
          </p:cNvPr>
          <p:cNvSpPr/>
          <p:nvPr/>
        </p:nvSpPr>
        <p:spPr>
          <a:xfrm rot="5400000">
            <a:off x="4195161" y="2160961"/>
            <a:ext cx="710949" cy="320034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A4983CA5-BD4D-4809-86CF-2924E27F7FBA}"/>
              </a:ext>
            </a:extLst>
          </p:cNvPr>
          <p:cNvSpPr txBox="1"/>
          <p:nvPr/>
        </p:nvSpPr>
        <p:spPr>
          <a:xfrm>
            <a:off x="4331433" y="4116605"/>
            <a:ext cx="4811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70%</a:t>
            </a:r>
          </a:p>
        </p:txBody>
      </p:sp>
    </p:spTree>
    <p:extLst>
      <p:ext uri="{BB962C8B-B14F-4D97-AF65-F5344CB8AC3E}">
        <p14:creationId xmlns:p14="http://schemas.microsoft.com/office/powerpoint/2010/main" val="2141363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1633500" y="1645621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rgbClr val="999999"/>
                </a:solidFill>
              </a:rPr>
              <a:t>O TEMA ESCOLHIDO FOI UM BOOTCAMP DE PROGRAMAÇÃO / CURSOS ONLINE.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b="1" dirty="0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Surgiu a ideia do </a:t>
            </a:r>
            <a:r>
              <a:rPr lang="pt-PT" dirty="0" err="1">
                <a:solidFill>
                  <a:srgbClr val="999999"/>
                </a:solidFill>
              </a:rPr>
              <a:t>ExplicaFeup</a:t>
            </a:r>
            <a:r>
              <a:rPr lang="pt-PT" dirty="0">
                <a:solidFill>
                  <a:srgbClr val="999999"/>
                </a:solidFill>
              </a:rPr>
              <a:t>, uma empresa desenvolvida por mim que promete lançar jovens e adultos no mundo tecnológico.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No 2.º trabalho será possível fazer login para a pagina pessoal, sendo uma ligação deste trabalho, para alem de desenvolver animações mais interessantes para o website.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 </a:t>
            </a: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Tema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E79B662-1580-4D18-80D3-A5C158609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328" y="1296991"/>
            <a:ext cx="4347343" cy="326050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Contactos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4569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5F77597-EFA9-4E7D-9580-ABB01AC1E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328" y="1296991"/>
            <a:ext cx="4347343" cy="326050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Contactos</a:t>
            </a:r>
            <a:endParaRPr lang="en-US" dirty="0"/>
          </a:p>
        </p:txBody>
      </p: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3EAA0C3B-E1F9-4D22-A362-F028E5142DDE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5170394" y="1973970"/>
            <a:ext cx="1119366" cy="63561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88C85570-4426-47D1-B190-20956F3B34CB}"/>
              </a:ext>
            </a:extLst>
          </p:cNvPr>
          <p:cNvSpPr/>
          <p:nvPr/>
        </p:nvSpPr>
        <p:spPr>
          <a:xfrm>
            <a:off x="6289760" y="1323627"/>
            <a:ext cx="2334251" cy="1300685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705F388-65D1-4FC9-A078-1111F35E4FD5}"/>
              </a:ext>
            </a:extLst>
          </p:cNvPr>
          <p:cNvSpPr txBox="1"/>
          <p:nvPr/>
        </p:nvSpPr>
        <p:spPr>
          <a:xfrm>
            <a:off x="6294720" y="1423149"/>
            <a:ext cx="2415472" cy="1201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Height: </a:t>
            </a:r>
            <a:r>
              <a:rPr lang="en-US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75%;</a:t>
            </a:r>
            <a:endParaRPr lang="en-US" sz="800" b="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width: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30em;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padding: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10px;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Box-shadow: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0px </a:t>
            </a:r>
            <a:r>
              <a:rPr lang="en-US" sz="800" b="1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0px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20px </a:t>
            </a:r>
            <a:r>
              <a:rPr lang="en-US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px #00000063;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order: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2px solid #457B9D;</a:t>
            </a:r>
          </a:p>
        </p:txBody>
      </p:sp>
    </p:spTree>
    <p:extLst>
      <p:ext uri="{BB962C8B-B14F-4D97-AF65-F5344CB8AC3E}">
        <p14:creationId xmlns:p14="http://schemas.microsoft.com/office/powerpoint/2010/main" val="6360671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9028452-81E4-467C-9806-F2D2E01AB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328" y="1296991"/>
            <a:ext cx="4347343" cy="326050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Contactos</a:t>
            </a:r>
            <a:endParaRPr lang="en-US" dirty="0"/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D9944CBB-2810-4123-AC15-832BCF531FD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5741897" y="3638657"/>
            <a:ext cx="592884" cy="23797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ângulo 14">
            <a:extLst>
              <a:ext uri="{FF2B5EF4-FFF2-40B4-BE49-F238E27FC236}">
                <a16:creationId xmlns:a16="http://schemas.microsoft.com/office/drawing/2014/main" id="{7324E356-509B-42A4-96DB-E9781AA2C9D2}"/>
              </a:ext>
            </a:extLst>
          </p:cNvPr>
          <p:cNvSpPr/>
          <p:nvPr/>
        </p:nvSpPr>
        <p:spPr>
          <a:xfrm>
            <a:off x="6334781" y="3014595"/>
            <a:ext cx="2334251" cy="1248123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D4374B4-F585-4796-93AC-2FC4FFD47A4E}"/>
              </a:ext>
            </a:extLst>
          </p:cNvPr>
          <p:cNvSpPr txBox="1"/>
          <p:nvPr/>
        </p:nvSpPr>
        <p:spPr>
          <a:xfrm>
            <a:off x="6339741" y="3114117"/>
            <a:ext cx="2415472" cy="992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background-color: </a:t>
            </a:r>
            <a:r>
              <a:rPr lang="en-US" sz="800" b="1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rgb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(223, 223, 223);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width: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15em;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15px;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padding: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10px;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800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Box-shadow: 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0px </a:t>
            </a:r>
            <a:r>
              <a:rPr lang="en-US" sz="800" b="1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0px</a:t>
            </a:r>
            <a:r>
              <a:rPr lang="en-US" sz="8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10px 5px #00000038;</a:t>
            </a:r>
          </a:p>
        </p:txBody>
      </p:sp>
      <p:cxnSp>
        <p:nvCxnSpPr>
          <p:cNvPr id="40" name="Conexão reta unidirecional 39">
            <a:extLst>
              <a:ext uri="{FF2B5EF4-FFF2-40B4-BE49-F238E27FC236}">
                <a16:creationId xmlns:a16="http://schemas.microsoft.com/office/drawing/2014/main" id="{43C8D193-346C-4052-9331-66D7922DD15A}"/>
              </a:ext>
            </a:extLst>
          </p:cNvPr>
          <p:cNvCxnSpPr/>
          <p:nvPr/>
        </p:nvCxnSpPr>
        <p:spPr>
          <a:xfrm flipV="1">
            <a:off x="4572000" y="3467100"/>
            <a:ext cx="0" cy="26035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75C19C1-70E2-48FA-88F7-AD41B45C0019}"/>
              </a:ext>
            </a:extLst>
          </p:cNvPr>
          <p:cNvSpPr txBox="1"/>
          <p:nvPr/>
        </p:nvSpPr>
        <p:spPr>
          <a:xfrm>
            <a:off x="4600457" y="3441589"/>
            <a:ext cx="421372" cy="254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b="1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7em</a:t>
            </a:r>
          </a:p>
        </p:txBody>
      </p:sp>
      <p:cxnSp>
        <p:nvCxnSpPr>
          <p:cNvPr id="5" name="Conexão reta unidirecional 4">
            <a:extLst>
              <a:ext uri="{FF2B5EF4-FFF2-40B4-BE49-F238E27FC236}">
                <a16:creationId xmlns:a16="http://schemas.microsoft.com/office/drawing/2014/main" id="{B4DEAF4C-7F0B-4D30-9CCA-6D219FA4B3B7}"/>
              </a:ext>
            </a:extLst>
          </p:cNvPr>
          <p:cNvCxnSpPr>
            <a:cxnSpLocks/>
          </p:cNvCxnSpPr>
          <p:nvPr/>
        </p:nvCxnSpPr>
        <p:spPr>
          <a:xfrm>
            <a:off x="3596640" y="4032319"/>
            <a:ext cx="239575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C7DD6EBD-AE8A-4210-870E-F44AF78D33C3}"/>
              </a:ext>
            </a:extLst>
          </p:cNvPr>
          <p:cNvSpPr txBox="1"/>
          <p:nvPr/>
        </p:nvSpPr>
        <p:spPr>
          <a:xfrm>
            <a:off x="3505741" y="4135632"/>
            <a:ext cx="421372" cy="254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b="1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15px</a:t>
            </a:r>
          </a:p>
        </p:txBody>
      </p:sp>
    </p:spTree>
    <p:extLst>
      <p:ext uri="{BB962C8B-B14F-4D97-AF65-F5344CB8AC3E}">
        <p14:creationId xmlns:p14="http://schemas.microsoft.com/office/powerpoint/2010/main" val="6926681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9C904D70-9EDE-46F6-B178-09DAFCCB2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166" y="1357307"/>
            <a:ext cx="3988267" cy="317149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Contactos</a:t>
            </a:r>
            <a:r>
              <a:rPr lang="en-US" dirty="0"/>
              <a:t> (</a:t>
            </a:r>
            <a:r>
              <a:rPr lang="en-US" dirty="0" err="1"/>
              <a:t>continuação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903984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9C904D70-9EDE-46F6-B178-09DAFCCB2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166" y="1357307"/>
            <a:ext cx="3988267" cy="317149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0E99A2F-E7A8-49B4-8DEB-8702A05C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Contactos</a:t>
            </a:r>
            <a:r>
              <a:rPr lang="en-US" dirty="0"/>
              <a:t> (</a:t>
            </a:r>
            <a:r>
              <a:rPr lang="en-US" dirty="0" err="1"/>
              <a:t>continuação</a:t>
            </a:r>
            <a:r>
              <a:rPr lang="en-US" dirty="0"/>
              <a:t>)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BF8BD26A-B4B4-477A-9A27-D6E346304C77}"/>
              </a:ext>
            </a:extLst>
          </p:cNvPr>
          <p:cNvSpPr/>
          <p:nvPr/>
        </p:nvSpPr>
        <p:spPr>
          <a:xfrm>
            <a:off x="2844052" y="1981200"/>
            <a:ext cx="3449171" cy="11938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35834BD-AB02-4C98-B766-6B0CABE78BDB}"/>
              </a:ext>
            </a:extLst>
          </p:cNvPr>
          <p:cNvSpPr/>
          <p:nvPr/>
        </p:nvSpPr>
        <p:spPr>
          <a:xfrm>
            <a:off x="7213587" y="1041400"/>
            <a:ext cx="1425618" cy="608019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C7CA89F4-D4C0-4BAB-BF4F-EF7174D603B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412441" y="1345410"/>
            <a:ext cx="1801146" cy="7792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DB146AC-6C6E-4A14-973A-C0B2081F1342}"/>
              </a:ext>
            </a:extLst>
          </p:cNvPr>
          <p:cNvSpPr txBox="1"/>
          <p:nvPr/>
        </p:nvSpPr>
        <p:spPr>
          <a:xfrm>
            <a:off x="7278698" y="1110554"/>
            <a:ext cx="1295396" cy="538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Width: </a:t>
            </a:r>
            <a:r>
              <a:rPr lang="en-US" sz="800" b="1" dirty="0"/>
              <a:t>60%: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Padding: </a:t>
            </a:r>
            <a:r>
              <a:rPr lang="en-US" sz="800" b="1" dirty="0"/>
              <a:t>1em:</a:t>
            </a:r>
          </a:p>
          <a:p>
            <a:pPr>
              <a:lnSpc>
                <a:spcPts val="1200"/>
              </a:lnSpc>
            </a:pPr>
            <a:endParaRPr lang="en-US" sz="800" b="1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06E3D04-461F-478F-99C8-7B4EDAC0A41A}"/>
              </a:ext>
            </a:extLst>
          </p:cNvPr>
          <p:cNvSpPr/>
          <p:nvPr/>
        </p:nvSpPr>
        <p:spPr>
          <a:xfrm>
            <a:off x="6680187" y="1969303"/>
            <a:ext cx="1535966" cy="846642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cxnSp>
        <p:nvCxnSpPr>
          <p:cNvPr id="13" name="Conexão reta unidirecional 12">
            <a:extLst>
              <a:ext uri="{FF2B5EF4-FFF2-40B4-BE49-F238E27FC236}">
                <a16:creationId xmlns:a16="http://schemas.microsoft.com/office/drawing/2014/main" id="{9B31927A-E8F5-4849-AA3E-0189EAE820F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773707" y="2392624"/>
            <a:ext cx="1906480" cy="5444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EA8B689-8C4F-4AB3-B524-79EBA320FD56}"/>
              </a:ext>
            </a:extLst>
          </p:cNvPr>
          <p:cNvSpPr txBox="1"/>
          <p:nvPr/>
        </p:nvSpPr>
        <p:spPr>
          <a:xfrm>
            <a:off x="6745298" y="2038456"/>
            <a:ext cx="1295396" cy="846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Border-radius: </a:t>
            </a:r>
            <a:r>
              <a:rPr lang="en-US" sz="800" b="1" dirty="0"/>
              <a:t>5px;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Padding: </a:t>
            </a:r>
            <a:r>
              <a:rPr lang="en-US" sz="800" b="1" dirty="0"/>
              <a:t>20px: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Color:</a:t>
            </a:r>
            <a:r>
              <a:rPr lang="en-US" sz="800" b="1" dirty="0"/>
              <a:t> white;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margin:</a:t>
            </a:r>
            <a:r>
              <a:rPr lang="en-US" sz="800" b="1" dirty="0"/>
              <a:t> 15px </a:t>
            </a:r>
            <a:r>
              <a:rPr lang="en-US" sz="800" b="1" dirty="0" err="1"/>
              <a:t>15px</a:t>
            </a:r>
            <a:r>
              <a:rPr lang="en-US" sz="800" b="1" dirty="0"/>
              <a:t>;</a:t>
            </a:r>
          </a:p>
          <a:p>
            <a:pPr>
              <a:lnSpc>
                <a:spcPts val="1200"/>
              </a:lnSpc>
            </a:pPr>
            <a:endParaRPr lang="en-US" sz="800" b="1" dirty="0"/>
          </a:p>
        </p:txBody>
      </p:sp>
      <p:cxnSp>
        <p:nvCxnSpPr>
          <p:cNvPr id="21" name="Conexão reta unidirecional 20">
            <a:extLst>
              <a:ext uri="{FF2B5EF4-FFF2-40B4-BE49-F238E27FC236}">
                <a16:creationId xmlns:a16="http://schemas.microsoft.com/office/drawing/2014/main" id="{8CFA8AD2-8374-4F5E-8446-57FAB1CFB2B3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2370522" y="1934472"/>
            <a:ext cx="1999772" cy="1002633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tângulo 24">
            <a:extLst>
              <a:ext uri="{FF2B5EF4-FFF2-40B4-BE49-F238E27FC236}">
                <a16:creationId xmlns:a16="http://schemas.microsoft.com/office/drawing/2014/main" id="{EA6D1DC2-EB82-4853-855E-50007D5EAD4D}"/>
              </a:ext>
            </a:extLst>
          </p:cNvPr>
          <p:cNvSpPr/>
          <p:nvPr/>
        </p:nvSpPr>
        <p:spPr>
          <a:xfrm>
            <a:off x="834556" y="1511151"/>
            <a:ext cx="1535966" cy="846642"/>
          </a:xfrm>
          <a:prstGeom prst="rect">
            <a:avLst/>
          </a:prstGeom>
          <a:solidFill>
            <a:srgbClr val="81ECEC">
              <a:alpha val="2705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050" dirty="0">
              <a:solidFill>
                <a:schemeClr val="tx1"/>
              </a:solidFill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65AFAAEA-95B1-4C4E-AE88-6C769B880E15}"/>
              </a:ext>
            </a:extLst>
          </p:cNvPr>
          <p:cNvSpPr txBox="1"/>
          <p:nvPr/>
        </p:nvSpPr>
        <p:spPr>
          <a:xfrm>
            <a:off x="834556" y="1580304"/>
            <a:ext cx="1535966" cy="231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800" b="1" dirty="0"/>
              <a:t>:hover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17E1E71-CC57-4014-9E1A-8CA2FE004880}"/>
              </a:ext>
            </a:extLst>
          </p:cNvPr>
          <p:cNvSpPr txBox="1"/>
          <p:nvPr/>
        </p:nvSpPr>
        <p:spPr>
          <a:xfrm>
            <a:off x="954841" y="1818928"/>
            <a:ext cx="1295396" cy="538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Width: </a:t>
            </a:r>
            <a:r>
              <a:rPr lang="en-US" sz="800" b="1" dirty="0"/>
              <a:t>108%;</a:t>
            </a:r>
          </a:p>
          <a:p>
            <a:pPr marL="171450" indent="-171450">
              <a:lnSpc>
                <a:spcPts val="1200"/>
              </a:lnSpc>
              <a:buFont typeface="Arial" panose="020B0604020202020204" pitchFamily="34" charset="0"/>
              <a:buChar char="•"/>
            </a:pPr>
            <a:r>
              <a:rPr lang="en-US" sz="800" dirty="0"/>
              <a:t>Letter-spacing:</a:t>
            </a:r>
            <a:r>
              <a:rPr lang="en-US" sz="800" b="1" dirty="0"/>
              <a:t> 2px</a:t>
            </a:r>
          </a:p>
          <a:p>
            <a:pPr>
              <a:lnSpc>
                <a:spcPts val="1200"/>
              </a:lnSpc>
            </a:pPr>
            <a:endParaRPr lang="en-US" sz="800" b="1" dirty="0"/>
          </a:p>
        </p:txBody>
      </p:sp>
    </p:spTree>
    <p:extLst>
      <p:ext uri="{BB962C8B-B14F-4D97-AF65-F5344CB8AC3E}">
        <p14:creationId xmlns:p14="http://schemas.microsoft.com/office/powerpoint/2010/main" val="810724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1633500" y="1343373"/>
            <a:ext cx="5877000" cy="21745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i="1" dirty="0">
                <a:solidFill>
                  <a:srgbClr val="999999"/>
                </a:solidFill>
              </a:rPr>
              <a:t>O site será completamente </a:t>
            </a:r>
            <a:r>
              <a:rPr lang="pt-PT" sz="1200" b="1" i="1" dirty="0">
                <a:solidFill>
                  <a:srgbClr val="999999"/>
                </a:solidFill>
              </a:rPr>
              <a:t>responsivo</a:t>
            </a:r>
            <a:r>
              <a:rPr lang="pt-PT" sz="1200" i="1" dirty="0">
                <a:solidFill>
                  <a:srgbClr val="999999"/>
                </a:solidFill>
              </a:rPr>
              <a:t>, para dispositivos movéis.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i="1" dirty="0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i="1" dirty="0">
                <a:solidFill>
                  <a:srgbClr val="999999"/>
                </a:solidFill>
              </a:rPr>
              <a:t>Irá ser usado o </a:t>
            </a:r>
            <a:r>
              <a:rPr lang="pt-PT" sz="1200" b="1" i="1" dirty="0">
                <a:solidFill>
                  <a:srgbClr val="999999"/>
                </a:solidFill>
              </a:rPr>
              <a:t>@media Rule </a:t>
            </a:r>
            <a:r>
              <a:rPr lang="pt-PT" sz="1200" i="1" dirty="0">
                <a:solidFill>
                  <a:srgbClr val="999999"/>
                </a:solidFill>
              </a:rPr>
              <a:t>para esse efeito.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b="1" i="1" dirty="0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pt-PT" sz="1200" b="1" i="1" dirty="0">
                <a:solidFill>
                  <a:srgbClr val="999999"/>
                </a:solidFill>
              </a:rPr>
            </a:br>
            <a:r>
              <a:rPr lang="en-US" sz="16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@media only screen and (max-width: 800px)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Exemplo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possivel</a:t>
            </a:r>
            <a:r>
              <a:rPr lang="en-US" dirty="0"/>
              <a:t> </a:t>
            </a:r>
            <a:r>
              <a:rPr lang="en-US" dirty="0" err="1"/>
              <a:t>implementação</a:t>
            </a:r>
            <a:r>
              <a:rPr lang="en-US" dirty="0"/>
              <a:t> </a:t>
            </a:r>
            <a:r>
              <a:rPr lang="en-US" dirty="0" err="1"/>
              <a:t>desta</a:t>
            </a:r>
            <a:r>
              <a:rPr lang="en-US" dirty="0"/>
              <a:t> </a:t>
            </a:r>
            <a:r>
              <a:rPr lang="en-US" dirty="0" err="1"/>
              <a:t>propriedade</a:t>
            </a:r>
            <a:r>
              <a:rPr lang="en-US" sz="16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 </a:t>
            </a:r>
            <a:endParaRPr lang="pt-PT" sz="1200" b="1" i="1" dirty="0">
              <a:solidFill>
                <a:srgbClr val="999999"/>
              </a:solidFill>
            </a:endParaRP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Mockup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45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27988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rgbClr val="434343"/>
                </a:solidFill>
              </a:rPr>
              <a:t>Versão Mobile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46</a:t>
            </a:fld>
            <a:endParaRPr dirty="0"/>
          </a:p>
        </p:txBody>
      </p:sp>
      <p:pic>
        <p:nvPicPr>
          <p:cNvPr id="4" name="Project 2">
            <a:hlinkClick r:id="" action="ppaction://media"/>
            <a:extLst>
              <a:ext uri="{FF2B5EF4-FFF2-40B4-BE49-F238E27FC236}">
                <a16:creationId xmlns:a16="http://schemas.microsoft.com/office/drawing/2014/main" id="{01D98E29-4E7B-4AB2-8ED7-15B01C5C70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2898" r="23330"/>
          <a:stretch/>
        </p:blipFill>
        <p:spPr>
          <a:xfrm>
            <a:off x="3576918" y="1332798"/>
            <a:ext cx="1768288" cy="3220571"/>
          </a:xfrm>
          <a:prstGeom prst="rect">
            <a:avLst/>
          </a:prstGeom>
        </p:spPr>
      </p:pic>
      <p:sp>
        <p:nvSpPr>
          <p:cNvPr id="5" name="Google Shape;243;p38">
            <a:extLst>
              <a:ext uri="{FF2B5EF4-FFF2-40B4-BE49-F238E27FC236}">
                <a16:creationId xmlns:a16="http://schemas.microsoft.com/office/drawing/2014/main" id="{9036F989-56DC-4530-BC97-354DB44FAE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99094" y="2201289"/>
            <a:ext cx="1822394" cy="7409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i="1" dirty="0">
                <a:solidFill>
                  <a:srgbClr val="999999"/>
                </a:solidFill>
              </a:rPr>
              <a:t>Website apresentado para o exemplo de um </a:t>
            </a:r>
            <a:r>
              <a:rPr lang="pt-PT" sz="1200" b="1" i="1" dirty="0">
                <a:solidFill>
                  <a:srgbClr val="999999"/>
                </a:solidFill>
              </a:rPr>
              <a:t>iPhone 6/7/8 </a:t>
            </a:r>
            <a:r>
              <a:rPr lang="pt-PT" sz="1200" b="1" i="1" dirty="0" err="1">
                <a:solidFill>
                  <a:srgbClr val="999999"/>
                </a:solidFill>
              </a:rPr>
              <a:t>Plus</a:t>
            </a:r>
            <a:endParaRPr lang="pt-PT" sz="1200" b="1" i="1"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697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s" dirty="0">
                <a:solidFill>
                  <a:srgbClr val="434343"/>
                </a:solidFill>
              </a:rPr>
              <a:t>3. </a:t>
            </a:r>
            <a:r>
              <a:rPr lang="en-US" dirty="0"/>
              <a:t>APIs e </a:t>
            </a:r>
            <a:r>
              <a:rPr lang="en-US" dirty="0" err="1"/>
              <a:t>Bibliotecas</a:t>
            </a:r>
            <a:r>
              <a:rPr lang="en-US" dirty="0"/>
              <a:t> </a:t>
            </a:r>
            <a:r>
              <a:rPr lang="en-US" dirty="0" err="1"/>
              <a:t>externas</a:t>
            </a:r>
            <a:endParaRPr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59935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687569" y="1693054"/>
            <a:ext cx="4242457" cy="21432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Irá ser usada a API do </a:t>
            </a:r>
            <a:r>
              <a:rPr lang="pt-PT" dirty="0" err="1">
                <a:solidFill>
                  <a:srgbClr val="999999"/>
                </a:solidFill>
              </a:rPr>
              <a:t>Leaflet</a:t>
            </a:r>
            <a:r>
              <a:rPr lang="pt-PT" dirty="0">
                <a:solidFill>
                  <a:srgbClr val="999999"/>
                </a:solidFill>
              </a:rPr>
              <a:t> em JavaScript, para incluir um mapa no website.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Será usada o </a:t>
            </a:r>
            <a:r>
              <a:rPr lang="pt-PT" dirty="0" err="1">
                <a:solidFill>
                  <a:srgbClr val="999999"/>
                </a:solidFill>
              </a:rPr>
              <a:t>Leaflet</a:t>
            </a:r>
            <a:r>
              <a:rPr lang="pt-PT" dirty="0">
                <a:solidFill>
                  <a:srgbClr val="999999"/>
                </a:solidFill>
              </a:rPr>
              <a:t> em troca do Google </a:t>
            </a:r>
            <a:r>
              <a:rPr lang="pt-PT" dirty="0" err="1">
                <a:solidFill>
                  <a:srgbClr val="999999"/>
                </a:solidFill>
              </a:rPr>
              <a:t>Maps</a:t>
            </a:r>
            <a:r>
              <a:rPr lang="pt-PT" dirty="0">
                <a:solidFill>
                  <a:srgbClr val="999999"/>
                </a:solidFill>
              </a:rPr>
              <a:t> por ser uma biblioteca open-</a:t>
            </a:r>
            <a:r>
              <a:rPr lang="pt-PT" dirty="0" err="1">
                <a:solidFill>
                  <a:srgbClr val="999999"/>
                </a:solidFill>
              </a:rPr>
              <a:t>source</a:t>
            </a:r>
            <a:r>
              <a:rPr lang="pt-PT" dirty="0">
                <a:solidFill>
                  <a:srgbClr val="999999"/>
                </a:solidFill>
              </a:rPr>
              <a:t> grátis, ao contrário do Google </a:t>
            </a:r>
            <a:r>
              <a:rPr lang="pt-PT" dirty="0" err="1">
                <a:solidFill>
                  <a:srgbClr val="999999"/>
                </a:solidFill>
              </a:rPr>
              <a:t>Maps</a:t>
            </a:r>
            <a:endParaRPr lang="pt-PT" dirty="0">
              <a:solidFill>
                <a:srgbClr val="999999"/>
              </a:solidFill>
            </a:endParaRP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API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48</a:t>
            </a:fld>
            <a:endParaRPr dirty="0"/>
          </a:p>
        </p:txBody>
      </p:sp>
      <p:cxnSp>
        <p:nvCxnSpPr>
          <p:cNvPr id="6" name="Google Shape;252;p39">
            <a:extLst>
              <a:ext uri="{FF2B5EF4-FFF2-40B4-BE49-F238E27FC236}">
                <a16:creationId xmlns:a16="http://schemas.microsoft.com/office/drawing/2014/main" id="{7D84E1D1-D96A-45C8-A877-582A17E64F6C}"/>
              </a:ext>
            </a:extLst>
          </p:cNvPr>
          <p:cNvCxnSpPr>
            <a:cxnSpLocks/>
          </p:cNvCxnSpPr>
          <p:nvPr/>
        </p:nvCxnSpPr>
        <p:spPr>
          <a:xfrm>
            <a:off x="5139129" y="1693054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0" name="Picture 2" descr="Documentation - Leaflet - a JavaScript library for interactive maps">
            <a:extLst>
              <a:ext uri="{FF2B5EF4-FFF2-40B4-BE49-F238E27FC236}">
                <a16:creationId xmlns:a16="http://schemas.microsoft.com/office/drawing/2014/main" id="{BBEDE0D6-9495-432E-9462-4625B0A0C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414" y="1743863"/>
            <a:ext cx="2151886" cy="57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57136399-AF35-48A5-9627-5A41D2A64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414" y="2576546"/>
            <a:ext cx="2149241" cy="91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889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1837385" y="1703172"/>
            <a:ext cx="5469229" cy="25192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pt-PT" b="1" dirty="0">
                <a:solidFill>
                  <a:srgbClr val="999999"/>
                </a:solidFill>
              </a:rPr>
              <a:t>Font </a:t>
            </a:r>
            <a:r>
              <a:rPr lang="pt-PT" b="1" dirty="0" err="1">
                <a:solidFill>
                  <a:srgbClr val="999999"/>
                </a:solidFill>
              </a:rPr>
              <a:t>Awesome</a:t>
            </a:r>
            <a:r>
              <a:rPr lang="pt-PT" b="1" dirty="0">
                <a:solidFill>
                  <a:srgbClr val="999999"/>
                </a:solidFill>
              </a:rPr>
              <a:t> </a:t>
            </a:r>
            <a:r>
              <a:rPr lang="pt-PT" dirty="0">
                <a:solidFill>
                  <a:srgbClr val="999999"/>
                </a:solidFill>
              </a:rPr>
              <a:t>– Para usar </a:t>
            </a:r>
            <a:r>
              <a:rPr lang="pt-PT" dirty="0" err="1">
                <a:solidFill>
                  <a:srgbClr val="999999"/>
                </a:solidFill>
              </a:rPr>
              <a:t>icons</a:t>
            </a:r>
            <a:r>
              <a:rPr lang="pt-PT" dirty="0">
                <a:solidFill>
                  <a:srgbClr val="999999"/>
                </a:solidFill>
              </a:rPr>
              <a:t> facilmente no website;</a:t>
            </a:r>
          </a:p>
          <a:p>
            <a:pPr marL="0" indent="0" algn="just"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285750" indent="-285750" algn="just"/>
            <a:r>
              <a:rPr lang="pt-PT" b="1" dirty="0">
                <a:solidFill>
                  <a:srgbClr val="999999"/>
                </a:solidFill>
              </a:rPr>
              <a:t>Google </a:t>
            </a:r>
            <a:r>
              <a:rPr lang="pt-PT" b="1" dirty="0" err="1">
                <a:solidFill>
                  <a:srgbClr val="999999"/>
                </a:solidFill>
              </a:rPr>
              <a:t>Fonts</a:t>
            </a:r>
            <a:r>
              <a:rPr lang="pt-PT" b="1" dirty="0">
                <a:solidFill>
                  <a:srgbClr val="999999"/>
                </a:solidFill>
              </a:rPr>
              <a:t> </a:t>
            </a:r>
            <a:r>
              <a:rPr lang="pt-PT" dirty="0">
                <a:solidFill>
                  <a:srgbClr val="999999"/>
                </a:solidFill>
              </a:rPr>
              <a:t>– Usar fontes da biblioteca extensa que o google proporciona;</a:t>
            </a:r>
          </a:p>
          <a:p>
            <a:pPr marL="0" indent="0" algn="just"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285750" indent="-285750" algn="just"/>
            <a:r>
              <a:rPr lang="pt-PT" b="1" dirty="0" err="1">
                <a:solidFill>
                  <a:srgbClr val="999999"/>
                </a:solidFill>
              </a:rPr>
              <a:t>Jquery</a:t>
            </a:r>
            <a:r>
              <a:rPr lang="pt-PT" dirty="0">
                <a:solidFill>
                  <a:srgbClr val="999999"/>
                </a:solidFill>
              </a:rPr>
              <a:t> – Para algumas funcionalidades e animações do website;</a:t>
            </a:r>
          </a:p>
          <a:p>
            <a:pPr marL="285750" indent="-285750" algn="just"/>
            <a:endParaRPr lang="pt-PT" b="1" dirty="0">
              <a:solidFill>
                <a:srgbClr val="999999"/>
              </a:solidFill>
            </a:endParaRPr>
          </a:p>
          <a:p>
            <a:pPr marL="285750" indent="-285750" algn="just"/>
            <a:r>
              <a:rPr lang="pt-PT" b="1" dirty="0">
                <a:solidFill>
                  <a:srgbClr val="999999"/>
                </a:solidFill>
              </a:rPr>
              <a:t>AOS</a:t>
            </a:r>
            <a:r>
              <a:rPr lang="pt-PT" dirty="0">
                <a:solidFill>
                  <a:srgbClr val="999999"/>
                </a:solidFill>
              </a:rPr>
              <a:t> – Biblioteca em </a:t>
            </a:r>
            <a:r>
              <a:rPr lang="pt-PT" dirty="0" err="1">
                <a:solidFill>
                  <a:srgbClr val="999999"/>
                </a:solidFill>
              </a:rPr>
              <a:t>Javascript</a:t>
            </a:r>
            <a:r>
              <a:rPr lang="pt-PT" dirty="0">
                <a:solidFill>
                  <a:srgbClr val="999999"/>
                </a:solidFill>
              </a:rPr>
              <a:t> e CSS para animar objetos ao fazer </a:t>
            </a:r>
            <a:r>
              <a:rPr lang="pt-PT" i="1" dirty="0" err="1">
                <a:solidFill>
                  <a:srgbClr val="999999"/>
                </a:solidFill>
              </a:rPr>
              <a:t>scroll</a:t>
            </a:r>
            <a:endParaRPr lang="pt-PT" i="1" dirty="0">
              <a:solidFill>
                <a:srgbClr val="999999"/>
              </a:solidFill>
            </a:endParaRP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Bibliotecas Externas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1795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687569" y="1693054"/>
            <a:ext cx="4242457" cy="21432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Foi escolhido esta </a:t>
            </a:r>
            <a:r>
              <a:rPr lang="pt-PT" dirty="0" err="1">
                <a:solidFill>
                  <a:srgbClr val="999999"/>
                </a:solidFill>
              </a:rPr>
              <a:t>palette</a:t>
            </a:r>
            <a:r>
              <a:rPr lang="pt-PT" dirty="0">
                <a:solidFill>
                  <a:srgbClr val="999999"/>
                </a:solidFill>
              </a:rPr>
              <a:t> de cores para este website devido a ser algo simples, mas com elegância.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Os tons de azul dão um efeito limpo e profissional.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Irá ter uma cor acentuada, que neste caso é o vermelho, para algumas partes do website. </a:t>
            </a: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Palette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</a:t>
            </a:fld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F2D852A-A43A-4FAF-81E1-9C9A20E5FF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874"/>
          <a:stretch/>
        </p:blipFill>
        <p:spPr>
          <a:xfrm rot="5400000">
            <a:off x="5487200" y="1572999"/>
            <a:ext cx="3340690" cy="2333295"/>
          </a:xfrm>
          <a:prstGeom prst="rect">
            <a:avLst/>
          </a:prstGeom>
        </p:spPr>
      </p:pic>
      <p:cxnSp>
        <p:nvCxnSpPr>
          <p:cNvPr id="6" name="Google Shape;252;p39">
            <a:extLst>
              <a:ext uri="{FF2B5EF4-FFF2-40B4-BE49-F238E27FC236}">
                <a16:creationId xmlns:a16="http://schemas.microsoft.com/office/drawing/2014/main" id="{7D84E1D1-D96A-45C8-A877-582A17E64F6C}"/>
              </a:ext>
            </a:extLst>
          </p:cNvPr>
          <p:cNvCxnSpPr>
            <a:cxnSpLocks/>
          </p:cNvCxnSpPr>
          <p:nvPr/>
        </p:nvCxnSpPr>
        <p:spPr>
          <a:xfrm>
            <a:off x="5139129" y="1693054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600032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1837385" y="1703172"/>
            <a:ext cx="5469229" cy="26133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pt-PT" b="1" dirty="0" err="1">
                <a:solidFill>
                  <a:srgbClr val="999999"/>
                </a:solidFill>
              </a:rPr>
              <a:t>Leaflet</a:t>
            </a:r>
            <a:r>
              <a:rPr lang="pt-PT" b="1" dirty="0">
                <a:solidFill>
                  <a:srgbClr val="999999"/>
                </a:solidFill>
              </a:rPr>
              <a:t> - </a:t>
            </a:r>
            <a:r>
              <a:rPr lang="pt-PT" dirty="0">
                <a:solidFill>
                  <a:srgbClr val="999999"/>
                </a:solidFill>
                <a:hlinkClick r:id="rId3"/>
              </a:rPr>
              <a:t>https://leafletjs.com/</a:t>
            </a:r>
            <a:endParaRPr lang="pt-PT" dirty="0">
              <a:solidFill>
                <a:srgbClr val="999999"/>
              </a:solidFill>
            </a:endParaRPr>
          </a:p>
          <a:p>
            <a:pPr marL="0" indent="0" algn="just">
              <a:buNone/>
            </a:pPr>
            <a:endParaRPr lang="pt-PT" b="1" dirty="0">
              <a:solidFill>
                <a:srgbClr val="999999"/>
              </a:solidFill>
            </a:endParaRPr>
          </a:p>
          <a:p>
            <a:pPr marL="285750" indent="-285750" algn="just"/>
            <a:r>
              <a:rPr lang="pt-PT" b="1" dirty="0">
                <a:solidFill>
                  <a:srgbClr val="999999"/>
                </a:solidFill>
              </a:rPr>
              <a:t>Font </a:t>
            </a:r>
            <a:r>
              <a:rPr lang="pt-PT" b="1" dirty="0" err="1">
                <a:solidFill>
                  <a:srgbClr val="999999"/>
                </a:solidFill>
              </a:rPr>
              <a:t>Awesome</a:t>
            </a:r>
            <a:r>
              <a:rPr lang="pt-PT" b="1" dirty="0">
                <a:solidFill>
                  <a:srgbClr val="999999"/>
                </a:solidFill>
              </a:rPr>
              <a:t> </a:t>
            </a:r>
            <a:r>
              <a:rPr lang="pt-PT" dirty="0">
                <a:solidFill>
                  <a:srgbClr val="999999"/>
                </a:solidFill>
              </a:rPr>
              <a:t>– </a:t>
            </a:r>
            <a:r>
              <a:rPr lang="pt-PT" dirty="0">
                <a:solidFill>
                  <a:srgbClr val="999999"/>
                </a:solidFill>
                <a:hlinkClick r:id="rId4"/>
              </a:rPr>
              <a:t>https://fontawesome.com/</a:t>
            </a:r>
            <a:endParaRPr lang="pt-PT" dirty="0">
              <a:solidFill>
                <a:srgbClr val="999999"/>
              </a:solidFill>
            </a:endParaRPr>
          </a:p>
          <a:p>
            <a:pPr marL="0" indent="0" algn="just"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285750" indent="-285750" algn="just"/>
            <a:r>
              <a:rPr lang="pt-PT" b="1" dirty="0">
                <a:solidFill>
                  <a:srgbClr val="999999"/>
                </a:solidFill>
              </a:rPr>
              <a:t>Google </a:t>
            </a:r>
            <a:r>
              <a:rPr lang="pt-PT" b="1" dirty="0" err="1">
                <a:solidFill>
                  <a:srgbClr val="999999"/>
                </a:solidFill>
              </a:rPr>
              <a:t>Fonts</a:t>
            </a:r>
            <a:r>
              <a:rPr lang="pt-PT" b="1" dirty="0">
                <a:solidFill>
                  <a:srgbClr val="999999"/>
                </a:solidFill>
              </a:rPr>
              <a:t> </a:t>
            </a:r>
            <a:r>
              <a:rPr lang="pt-PT" dirty="0">
                <a:solidFill>
                  <a:srgbClr val="999999"/>
                </a:solidFill>
              </a:rPr>
              <a:t>– </a:t>
            </a:r>
            <a:r>
              <a:rPr lang="pt-PT" dirty="0">
                <a:solidFill>
                  <a:srgbClr val="999999"/>
                </a:solidFill>
                <a:hlinkClick r:id="rId5"/>
              </a:rPr>
              <a:t>https://fonts.google.com/</a:t>
            </a:r>
            <a:endParaRPr lang="pt-PT" b="1" dirty="0">
              <a:solidFill>
                <a:srgbClr val="999999"/>
              </a:solidFill>
            </a:endParaRPr>
          </a:p>
          <a:p>
            <a:pPr marL="0" indent="0" algn="just">
              <a:buNone/>
            </a:pPr>
            <a:endParaRPr lang="pt-PT" b="1" dirty="0">
              <a:solidFill>
                <a:srgbClr val="999999"/>
              </a:solidFill>
            </a:endParaRPr>
          </a:p>
          <a:p>
            <a:pPr marL="285750" indent="-285750" algn="just"/>
            <a:r>
              <a:rPr lang="pt-PT" b="1" dirty="0">
                <a:solidFill>
                  <a:srgbClr val="999999"/>
                </a:solidFill>
              </a:rPr>
              <a:t>AOS</a:t>
            </a:r>
            <a:r>
              <a:rPr lang="pt-PT" dirty="0">
                <a:solidFill>
                  <a:srgbClr val="999999"/>
                </a:solidFill>
              </a:rPr>
              <a:t> – </a:t>
            </a:r>
            <a:r>
              <a:rPr lang="pt-PT" dirty="0">
                <a:solidFill>
                  <a:srgbClr val="999999"/>
                </a:solidFill>
                <a:hlinkClick r:id="rId6"/>
              </a:rPr>
              <a:t>https://michalsnik.github.io/aos/</a:t>
            </a:r>
            <a:endParaRPr lang="pt-PT" dirty="0">
              <a:solidFill>
                <a:srgbClr val="999999"/>
              </a:solidFill>
            </a:endParaRPr>
          </a:p>
          <a:p>
            <a:pPr marL="285750" indent="-285750" algn="just"/>
            <a:endParaRPr lang="pt-PT" dirty="0">
              <a:solidFill>
                <a:srgbClr val="999999"/>
              </a:solidFill>
            </a:endParaRPr>
          </a:p>
          <a:p>
            <a:pPr marL="285750" indent="-285750" algn="just"/>
            <a:r>
              <a:rPr lang="pt-PT" b="1" dirty="0" err="1">
                <a:solidFill>
                  <a:srgbClr val="999999"/>
                </a:solidFill>
              </a:rPr>
              <a:t>Palette</a:t>
            </a:r>
            <a:r>
              <a:rPr lang="pt-PT" b="1" dirty="0">
                <a:solidFill>
                  <a:srgbClr val="999999"/>
                </a:solidFill>
              </a:rPr>
              <a:t> - </a:t>
            </a:r>
            <a:r>
              <a:rPr lang="pt-PT" dirty="0">
                <a:solidFill>
                  <a:srgbClr val="999999"/>
                </a:solidFill>
                <a:hlinkClick r:id="rId7"/>
              </a:rPr>
              <a:t>https://colorhunt.co/palettes</a:t>
            </a:r>
            <a:endParaRPr lang="pt-PT" dirty="0">
              <a:solidFill>
                <a:srgbClr val="999999"/>
              </a:solidFill>
            </a:endParaRPr>
          </a:p>
          <a:p>
            <a:pPr marL="0" indent="0" algn="just">
              <a:buNone/>
            </a:pPr>
            <a:endParaRPr lang="pt-PT" b="1" dirty="0">
              <a:solidFill>
                <a:srgbClr val="999999"/>
              </a:solidFill>
            </a:endParaRPr>
          </a:p>
          <a:p>
            <a:pPr marL="285750" indent="-285750" algn="just"/>
            <a:endParaRPr lang="pt-PT" i="1" dirty="0">
              <a:solidFill>
                <a:srgbClr val="999999"/>
              </a:solidFill>
            </a:endParaRP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Referências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32757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93;p32">
            <a:extLst>
              <a:ext uri="{FF2B5EF4-FFF2-40B4-BE49-F238E27FC236}">
                <a16:creationId xmlns:a16="http://schemas.microsoft.com/office/drawing/2014/main" id="{B77E79EA-59F2-4292-B72F-99A66EA50105}"/>
              </a:ext>
            </a:extLst>
          </p:cNvPr>
          <p:cNvSpPr txBox="1">
            <a:spLocks/>
          </p:cNvSpPr>
          <p:nvPr/>
        </p:nvSpPr>
        <p:spPr>
          <a:xfrm>
            <a:off x="1493100" y="3677790"/>
            <a:ext cx="6157800" cy="8757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Ubuntu"/>
              <a:buNone/>
              <a:defRPr sz="36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algn="ctr">
              <a:lnSpc>
                <a:spcPct val="115000"/>
              </a:lnSpc>
              <a:buSzPts val="1100"/>
              <a:buFont typeface="Arial"/>
              <a:buNone/>
            </a:pPr>
            <a:r>
              <a:rPr lang="en-US" sz="1800" dirty="0"/>
              <a:t>Fábio Morais – up201504257</a:t>
            </a:r>
            <a:endParaRPr lang="en-US" sz="1800" i="1" dirty="0">
              <a:solidFill>
                <a:srgbClr val="434343"/>
              </a:solidFill>
            </a:endParaRPr>
          </a:p>
        </p:txBody>
      </p:sp>
      <p:pic>
        <p:nvPicPr>
          <p:cNvPr id="5" name="Imagem 4" descr="Uma imagem com jogo, desporto, basquetebol, sentado&#10;&#10;Descrição gerada automaticamente">
            <a:extLst>
              <a:ext uri="{FF2B5EF4-FFF2-40B4-BE49-F238E27FC236}">
                <a16:creationId xmlns:a16="http://schemas.microsoft.com/office/drawing/2014/main" id="{D025CAD8-10FE-46B0-A47B-7B2DD8BC6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30" y="590010"/>
            <a:ext cx="2745020" cy="982872"/>
          </a:xfrm>
          <a:prstGeom prst="rect">
            <a:avLst/>
          </a:prstGeom>
        </p:spPr>
      </p:pic>
      <p:sp>
        <p:nvSpPr>
          <p:cNvPr id="7" name="Google Shape;193;p32">
            <a:extLst>
              <a:ext uri="{FF2B5EF4-FFF2-40B4-BE49-F238E27FC236}">
                <a16:creationId xmlns:a16="http://schemas.microsoft.com/office/drawing/2014/main" id="{30536D8D-7321-41AE-9E9E-18397AF8ED30}"/>
              </a:ext>
            </a:extLst>
          </p:cNvPr>
          <p:cNvSpPr txBox="1">
            <a:spLocks/>
          </p:cNvSpPr>
          <p:nvPr/>
        </p:nvSpPr>
        <p:spPr>
          <a:xfrm>
            <a:off x="1493100" y="2083940"/>
            <a:ext cx="6157800" cy="8757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Ubuntu"/>
              <a:buNone/>
              <a:defRPr sz="36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rvo"/>
              <a:buNone/>
              <a:defRPr sz="60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algn="ctr">
              <a:lnSpc>
                <a:spcPct val="115000"/>
              </a:lnSpc>
              <a:buSzPts val="1100"/>
              <a:buFont typeface="Arial"/>
              <a:buNone/>
            </a:pPr>
            <a:r>
              <a:rPr lang="en-US" sz="6000" dirty="0">
                <a:solidFill>
                  <a:schemeClr val="bg1"/>
                </a:solidFill>
              </a:rPr>
              <a:t>FIM</a:t>
            </a:r>
            <a:endParaRPr lang="en-US" sz="60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945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1633500" y="1340821"/>
            <a:ext cx="5877000" cy="403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i="1" dirty="0">
                <a:solidFill>
                  <a:srgbClr val="999999"/>
                </a:solidFill>
              </a:rPr>
              <a:t>Fontes escolhidas do Google </a:t>
            </a:r>
            <a:r>
              <a:rPr lang="pt-PT" i="1" dirty="0" err="1">
                <a:solidFill>
                  <a:srgbClr val="999999"/>
                </a:solidFill>
              </a:rPr>
              <a:t>Fonts</a:t>
            </a:r>
            <a:r>
              <a:rPr lang="pt-PT" i="1" dirty="0">
                <a:solidFill>
                  <a:srgbClr val="999999"/>
                </a:solidFill>
              </a:rPr>
              <a:t> </a:t>
            </a: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Fontes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6</a:t>
            </a:fld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C842874-0E00-4F54-9CB6-DEBE3BC3F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09" y="2205037"/>
            <a:ext cx="2390775" cy="7334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1CA7D3AE-B98C-4F0E-8880-9F589E987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509" y="3041596"/>
            <a:ext cx="2781300" cy="714375"/>
          </a:xfrm>
          <a:prstGeom prst="rect">
            <a:avLst/>
          </a:prstGeom>
        </p:spPr>
      </p:pic>
      <p:cxnSp>
        <p:nvCxnSpPr>
          <p:cNvPr id="6" name="Google Shape;252;p39">
            <a:extLst>
              <a:ext uri="{FF2B5EF4-FFF2-40B4-BE49-F238E27FC236}">
                <a16:creationId xmlns:a16="http://schemas.microsoft.com/office/drawing/2014/main" id="{B682C976-2655-4D6B-AA89-485DC5D312F2}"/>
              </a:ext>
            </a:extLst>
          </p:cNvPr>
          <p:cNvCxnSpPr>
            <a:cxnSpLocks/>
          </p:cNvCxnSpPr>
          <p:nvPr/>
        </p:nvCxnSpPr>
        <p:spPr>
          <a:xfrm>
            <a:off x="3237218" y="2077846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" name="Imagem 7">
            <a:extLst>
              <a:ext uri="{FF2B5EF4-FFF2-40B4-BE49-F238E27FC236}">
                <a16:creationId xmlns:a16="http://schemas.microsoft.com/office/drawing/2014/main" id="{66919DF6-C2A4-400C-8319-1104FD1B8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883" y="2205037"/>
            <a:ext cx="2733675" cy="7239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0D4DD5D5-209A-41AE-9514-0DFCF2DE3F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5883" y="2985804"/>
            <a:ext cx="3000375" cy="752475"/>
          </a:xfrm>
          <a:prstGeom prst="rect">
            <a:avLst/>
          </a:prstGeom>
        </p:spPr>
      </p:pic>
      <p:cxnSp>
        <p:nvCxnSpPr>
          <p:cNvPr id="12" name="Google Shape;252;p39">
            <a:extLst>
              <a:ext uri="{FF2B5EF4-FFF2-40B4-BE49-F238E27FC236}">
                <a16:creationId xmlns:a16="http://schemas.microsoft.com/office/drawing/2014/main" id="{37BCF229-D6CD-415C-A3DD-836AB1F917B2}"/>
              </a:ext>
            </a:extLst>
          </p:cNvPr>
          <p:cNvCxnSpPr>
            <a:cxnSpLocks/>
          </p:cNvCxnSpPr>
          <p:nvPr/>
        </p:nvCxnSpPr>
        <p:spPr>
          <a:xfrm>
            <a:off x="6216905" y="2077846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Imagem 13">
            <a:extLst>
              <a:ext uri="{FF2B5EF4-FFF2-40B4-BE49-F238E27FC236}">
                <a16:creationId xmlns:a16="http://schemas.microsoft.com/office/drawing/2014/main" id="{88E599FC-47EA-4D53-8F4F-1949E8178DD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7289"/>
          <a:stretch/>
        </p:blipFill>
        <p:spPr>
          <a:xfrm>
            <a:off x="6328763" y="2637954"/>
            <a:ext cx="2363474" cy="733425"/>
          </a:xfrm>
          <a:prstGeom prst="rect">
            <a:avLst/>
          </a:prstGeom>
        </p:spPr>
      </p:pic>
      <p:sp>
        <p:nvSpPr>
          <p:cNvPr id="19" name="Google Shape;243;p38">
            <a:extLst>
              <a:ext uri="{FF2B5EF4-FFF2-40B4-BE49-F238E27FC236}">
                <a16:creationId xmlns:a16="http://schemas.microsoft.com/office/drawing/2014/main" id="{03B68196-7471-4941-AA66-7B52394071CD}"/>
              </a:ext>
            </a:extLst>
          </p:cNvPr>
          <p:cNvSpPr txBox="1">
            <a:spLocks/>
          </p:cNvSpPr>
          <p:nvPr/>
        </p:nvSpPr>
        <p:spPr>
          <a:xfrm>
            <a:off x="427245" y="1768376"/>
            <a:ext cx="2781300" cy="40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pt-PT" sz="1800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Roboto</a:t>
            </a:r>
            <a:endParaRPr lang="pt-PT" sz="18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Google Shape;243;p38">
            <a:extLst>
              <a:ext uri="{FF2B5EF4-FFF2-40B4-BE49-F238E27FC236}">
                <a16:creationId xmlns:a16="http://schemas.microsoft.com/office/drawing/2014/main" id="{0109DEB8-9A1E-49EC-A5F7-0FF34E263A7C}"/>
              </a:ext>
            </a:extLst>
          </p:cNvPr>
          <p:cNvSpPr txBox="1">
            <a:spLocks/>
          </p:cNvSpPr>
          <p:nvPr/>
        </p:nvSpPr>
        <p:spPr>
          <a:xfrm>
            <a:off x="3378258" y="1793332"/>
            <a:ext cx="2781300" cy="40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pt-PT" sz="1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 Sans</a:t>
            </a:r>
          </a:p>
        </p:txBody>
      </p:sp>
      <p:sp>
        <p:nvSpPr>
          <p:cNvPr id="17" name="Google Shape;243;p38">
            <a:extLst>
              <a:ext uri="{FF2B5EF4-FFF2-40B4-BE49-F238E27FC236}">
                <a16:creationId xmlns:a16="http://schemas.microsoft.com/office/drawing/2014/main" id="{7EE53B09-5D81-4F85-84EB-5C99961488CF}"/>
              </a:ext>
            </a:extLst>
          </p:cNvPr>
          <p:cNvSpPr txBox="1">
            <a:spLocks/>
          </p:cNvSpPr>
          <p:nvPr/>
        </p:nvSpPr>
        <p:spPr>
          <a:xfrm>
            <a:off x="6041708" y="1831229"/>
            <a:ext cx="2781300" cy="40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pt-PT" sz="1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Bree </a:t>
            </a:r>
            <a:r>
              <a:rPr lang="pt-PT" sz="1800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Serif</a:t>
            </a:r>
            <a:endParaRPr lang="pt-PT" sz="18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Google Shape;243;p38">
            <a:extLst>
              <a:ext uri="{FF2B5EF4-FFF2-40B4-BE49-F238E27FC236}">
                <a16:creationId xmlns:a16="http://schemas.microsoft.com/office/drawing/2014/main" id="{23472418-14D1-464E-8184-108AD8320052}"/>
              </a:ext>
            </a:extLst>
          </p:cNvPr>
          <p:cNvSpPr txBox="1">
            <a:spLocks/>
          </p:cNvSpPr>
          <p:nvPr/>
        </p:nvSpPr>
        <p:spPr>
          <a:xfrm>
            <a:off x="6274253" y="3871417"/>
            <a:ext cx="2363475" cy="40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pt-PT" i="1" dirty="0">
                <a:solidFill>
                  <a:srgbClr val="999999"/>
                </a:solidFill>
              </a:rPr>
              <a:t>Titulo principal</a:t>
            </a:r>
          </a:p>
        </p:txBody>
      </p:sp>
      <p:sp>
        <p:nvSpPr>
          <p:cNvPr id="18" name="Google Shape;243;p38">
            <a:extLst>
              <a:ext uri="{FF2B5EF4-FFF2-40B4-BE49-F238E27FC236}">
                <a16:creationId xmlns:a16="http://schemas.microsoft.com/office/drawing/2014/main" id="{EE041D2A-CEAA-496F-AE28-C4FADAB06E16}"/>
              </a:ext>
            </a:extLst>
          </p:cNvPr>
          <p:cNvSpPr txBox="1">
            <a:spLocks/>
          </p:cNvSpPr>
          <p:nvPr/>
        </p:nvSpPr>
        <p:spPr>
          <a:xfrm>
            <a:off x="3486453" y="3871417"/>
            <a:ext cx="2363475" cy="40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pt-PT" i="1" dirty="0">
                <a:solidFill>
                  <a:srgbClr val="999999"/>
                </a:solidFill>
              </a:rPr>
              <a:t>Títulos secundários</a:t>
            </a:r>
          </a:p>
        </p:txBody>
      </p:sp>
      <p:sp>
        <p:nvSpPr>
          <p:cNvPr id="21" name="Google Shape;243;p38">
            <a:extLst>
              <a:ext uri="{FF2B5EF4-FFF2-40B4-BE49-F238E27FC236}">
                <a16:creationId xmlns:a16="http://schemas.microsoft.com/office/drawing/2014/main" id="{4EFC1E62-1023-4278-ABE7-071C3D5F4A3C}"/>
              </a:ext>
            </a:extLst>
          </p:cNvPr>
          <p:cNvSpPr txBox="1">
            <a:spLocks/>
          </p:cNvSpPr>
          <p:nvPr/>
        </p:nvSpPr>
        <p:spPr>
          <a:xfrm>
            <a:off x="624509" y="3859105"/>
            <a:ext cx="2363475" cy="40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pt-PT" i="1" dirty="0">
                <a:solidFill>
                  <a:srgbClr val="999999"/>
                </a:solidFill>
              </a:rPr>
              <a:t>Parágrafos</a:t>
            </a:r>
          </a:p>
        </p:txBody>
      </p:sp>
    </p:spTree>
    <p:extLst>
      <p:ext uri="{BB962C8B-B14F-4D97-AF65-F5344CB8AC3E}">
        <p14:creationId xmlns:p14="http://schemas.microsoft.com/office/powerpoint/2010/main" val="3570981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687569" y="1693054"/>
            <a:ext cx="4242457" cy="21432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O logo do </a:t>
            </a:r>
            <a:r>
              <a:rPr lang="pt-PT" dirty="0" err="1">
                <a:solidFill>
                  <a:srgbClr val="999999"/>
                </a:solidFill>
              </a:rPr>
              <a:t>ExplicaFeup</a:t>
            </a:r>
            <a:r>
              <a:rPr lang="pt-PT" dirty="0">
                <a:solidFill>
                  <a:srgbClr val="999999"/>
                </a:solidFill>
              </a:rPr>
              <a:t>, com um </a:t>
            </a:r>
            <a:r>
              <a:rPr lang="pt-PT" dirty="0" err="1">
                <a:solidFill>
                  <a:srgbClr val="999999"/>
                </a:solidFill>
              </a:rPr>
              <a:t>icon</a:t>
            </a:r>
            <a:r>
              <a:rPr lang="pt-PT" dirty="0">
                <a:solidFill>
                  <a:srgbClr val="999999"/>
                </a:solidFill>
              </a:rPr>
              <a:t> alusivo ao tema.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>
              <a:solidFill>
                <a:srgbClr val="999999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999999"/>
                </a:solidFill>
              </a:rPr>
              <a:t>A ideia do logo era misturar o mundo tecnológico com o académico, dando origem a este logo.</a:t>
            </a:r>
          </a:p>
        </p:txBody>
      </p:sp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Logo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7</a:t>
            </a:fld>
            <a:endParaRPr dirty="0"/>
          </a:p>
        </p:txBody>
      </p:sp>
      <p:cxnSp>
        <p:nvCxnSpPr>
          <p:cNvPr id="6" name="Google Shape;252;p39">
            <a:extLst>
              <a:ext uri="{FF2B5EF4-FFF2-40B4-BE49-F238E27FC236}">
                <a16:creationId xmlns:a16="http://schemas.microsoft.com/office/drawing/2014/main" id="{7D84E1D1-D96A-45C8-A877-582A17E64F6C}"/>
              </a:ext>
            </a:extLst>
          </p:cNvPr>
          <p:cNvCxnSpPr>
            <a:cxnSpLocks/>
          </p:cNvCxnSpPr>
          <p:nvPr/>
        </p:nvCxnSpPr>
        <p:spPr>
          <a:xfrm>
            <a:off x="5139129" y="1693054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 descr="Uma imagem com jogo, desporto, basquetebol, sentado&#10;&#10;Descrição gerada automaticamente">
            <a:extLst>
              <a:ext uri="{FF2B5EF4-FFF2-40B4-BE49-F238E27FC236}">
                <a16:creationId xmlns:a16="http://schemas.microsoft.com/office/drawing/2014/main" id="{908454E0-D44D-4ED3-B3F2-59038CB2B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933" y="1923390"/>
            <a:ext cx="2349561" cy="84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565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dirty="0">
                <a:solidFill>
                  <a:srgbClr val="434343"/>
                </a:solidFill>
              </a:rPr>
              <a:t>2. Mockup</a:t>
            </a:r>
            <a:endParaRPr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657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Estrutura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9</a:t>
            </a:fld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71114A2-CF49-4030-A97B-F1BC8C479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8825" y="1478490"/>
            <a:ext cx="4626349" cy="2939092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A2CD6863-B275-46E1-A4A5-ED57434EE44E}"/>
              </a:ext>
            </a:extLst>
          </p:cNvPr>
          <p:cNvSpPr/>
          <p:nvPr/>
        </p:nvSpPr>
        <p:spPr>
          <a:xfrm>
            <a:off x="3563469" y="3643218"/>
            <a:ext cx="2998695" cy="774363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6085A21-B2AF-430D-B6C3-C348FA22C70B}"/>
              </a:ext>
            </a:extLst>
          </p:cNvPr>
          <p:cNvSpPr txBox="1"/>
          <p:nvPr/>
        </p:nvSpPr>
        <p:spPr>
          <a:xfrm>
            <a:off x="6681456" y="3830344"/>
            <a:ext cx="13714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pt-PT" sz="1000" dirty="0"/>
              <a:t>Será apresentado como Pop-Up</a:t>
            </a:r>
          </a:p>
        </p:txBody>
      </p:sp>
    </p:spTree>
    <p:extLst>
      <p:ext uri="{BB962C8B-B14F-4D97-AF65-F5344CB8AC3E}">
        <p14:creationId xmlns:p14="http://schemas.microsoft.com/office/powerpoint/2010/main" val="3264653604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2166</TotalTime>
  <Words>1501</Words>
  <Application>Microsoft Office PowerPoint</Application>
  <PresentationFormat>Apresentação no Ecrã (16:9)</PresentationFormat>
  <Paragraphs>344</Paragraphs>
  <Slides>51</Slides>
  <Notes>18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51</vt:i4>
      </vt:variant>
    </vt:vector>
  </HeadingPairs>
  <TitlesOfParts>
    <vt:vector size="58" baseType="lpstr">
      <vt:lpstr>Arial</vt:lpstr>
      <vt:lpstr>Bodoni</vt:lpstr>
      <vt:lpstr>Ubuntu</vt:lpstr>
      <vt:lpstr>Ubuntu Light</vt:lpstr>
      <vt:lpstr>Consolas</vt:lpstr>
      <vt:lpstr>Arvo</vt:lpstr>
      <vt:lpstr>Minimal Charm</vt:lpstr>
      <vt:lpstr>ExplicaFeup</vt:lpstr>
      <vt:lpstr>Indice</vt:lpstr>
      <vt:lpstr>1. Introdução</vt:lpstr>
      <vt:lpstr>Tema</vt:lpstr>
      <vt:lpstr>Palette</vt:lpstr>
      <vt:lpstr>Fontes</vt:lpstr>
      <vt:lpstr>Logo</vt:lpstr>
      <vt:lpstr>2. Mockup</vt:lpstr>
      <vt:lpstr>Estrutura</vt:lpstr>
      <vt:lpstr>Mockup</vt:lpstr>
      <vt:lpstr>Mockup Inicial</vt:lpstr>
      <vt:lpstr>Página Inicial</vt:lpstr>
      <vt:lpstr>Quem Somos</vt:lpstr>
      <vt:lpstr>Horário</vt:lpstr>
      <vt:lpstr>Cursos</vt:lpstr>
      <vt:lpstr>Contactos</vt:lpstr>
      <vt:lpstr>Trabalho Final</vt:lpstr>
      <vt:lpstr>Pop-Up Inicial</vt:lpstr>
      <vt:lpstr>Página Inicial</vt:lpstr>
      <vt:lpstr>Página Inicial</vt:lpstr>
      <vt:lpstr>Página Inicial</vt:lpstr>
      <vt:lpstr>Página Inicial</vt:lpstr>
      <vt:lpstr>Página Inicial</vt:lpstr>
      <vt:lpstr>Página Inicial</vt:lpstr>
      <vt:lpstr>Página Inicial (continuação)</vt:lpstr>
      <vt:lpstr>Página Inicial (continuação)</vt:lpstr>
      <vt:lpstr>Página Inicial (continuação)</vt:lpstr>
      <vt:lpstr>Página Inicial (continuação)</vt:lpstr>
      <vt:lpstr>Quem Somos</vt:lpstr>
      <vt:lpstr>Quem Somos</vt:lpstr>
      <vt:lpstr>Quem Somos</vt:lpstr>
      <vt:lpstr>Quem Somos (continuação)</vt:lpstr>
      <vt:lpstr>Quem Somos (continuação)</vt:lpstr>
      <vt:lpstr>Horário</vt:lpstr>
      <vt:lpstr>Horário</vt:lpstr>
      <vt:lpstr>Cursos</vt:lpstr>
      <vt:lpstr>Cursos</vt:lpstr>
      <vt:lpstr>Cursos</vt:lpstr>
      <vt:lpstr>Cursos (Pop-Up)</vt:lpstr>
      <vt:lpstr>Contactos</vt:lpstr>
      <vt:lpstr>Contactos</vt:lpstr>
      <vt:lpstr>Contactos</vt:lpstr>
      <vt:lpstr>Contactos (continuação)</vt:lpstr>
      <vt:lpstr>Contactos (continuação)</vt:lpstr>
      <vt:lpstr>Mockup</vt:lpstr>
      <vt:lpstr>Versão Mobile</vt:lpstr>
      <vt:lpstr>3. APIs e Bibliotecas externas</vt:lpstr>
      <vt:lpstr>API</vt:lpstr>
      <vt:lpstr>Bibliotecas Externas</vt:lpstr>
      <vt:lpstr>Referências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begins</dc:title>
  <cp:lastModifiedBy>Fábio André da Rocha Morais</cp:lastModifiedBy>
  <cp:revision>19</cp:revision>
  <dcterms:modified xsi:type="dcterms:W3CDTF">2020-10-25T14:46:05Z</dcterms:modified>
</cp:coreProperties>
</file>